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80" r:id="rId5"/>
    <p:sldId id="277" r:id="rId6"/>
    <p:sldId id="301" r:id="rId7"/>
    <p:sldId id="281" r:id="rId8"/>
    <p:sldId id="292" r:id="rId9"/>
    <p:sldId id="302" r:id="rId10"/>
    <p:sldId id="303" r:id="rId11"/>
    <p:sldId id="293" r:id="rId12"/>
    <p:sldId id="304" r:id="rId13"/>
    <p:sldId id="305" r:id="rId14"/>
    <p:sldId id="306" r:id="rId15"/>
    <p:sldId id="307" r:id="rId16"/>
    <p:sldId id="308" r:id="rId17"/>
    <p:sldId id="309" r:id="rId18"/>
    <p:sldId id="310" r:id="rId19"/>
    <p:sldId id="311" r:id="rId20"/>
    <p:sldId id="312" r:id="rId21"/>
    <p:sldId id="313" r:id="rId22"/>
    <p:sldId id="314" r:id="rId23"/>
    <p:sldId id="30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9" autoAdjust="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32322-E236-FB6A-D4B8-F6D08F40393F}"/>
              </a:ext>
            </a:extLst>
          </p:cNvPr>
          <p:cNvPicPr>
            <a:picLocks noChangeAspect="1"/>
          </p:cNvPicPr>
          <p:nvPr userDrawn="1"/>
        </p:nvPicPr>
        <p:blipFill rotWithShape="1">
          <a:blip r:embed="rId2">
            <a:alphaModFix/>
          </a:blip>
          <a:srcRect l="19567" r="13056" b="32624"/>
          <a:stretch/>
        </p:blipFill>
        <p:spPr>
          <a:xfrm flipH="1">
            <a:off x="0" y="0"/>
            <a:ext cx="12192000" cy="6858000"/>
          </a:xfrm>
          <a:prstGeom prst="rect">
            <a:avLst/>
          </a:prstGeom>
        </p:spPr>
      </p:pic>
      <p:sp>
        <p:nvSpPr>
          <p:cNvPr id="2" name="Title 1"/>
          <p:cNvSpPr>
            <a:spLocks noGrp="1"/>
          </p:cNvSpPr>
          <p:nvPr>
            <p:ph type="ctrTitle"/>
          </p:nvPr>
        </p:nvSpPr>
        <p:spPr>
          <a:xfrm>
            <a:off x="914400" y="914400"/>
            <a:ext cx="6428232" cy="4992624"/>
          </a:xfrm>
        </p:spPr>
        <p:txBody>
          <a:bodyPr wrap="square" anchor="b">
            <a:normAutofit/>
          </a:bodyPr>
          <a:lstStyle>
            <a:lvl1pPr algn="l">
              <a:defRPr sz="5400" b="1" spc="0" baseline="0">
                <a:solidFill>
                  <a:schemeClr val="bg1"/>
                </a:solidFill>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7891272" y="914400"/>
            <a:ext cx="3392424" cy="2514600"/>
          </a:xfrm>
        </p:spPr>
        <p:txBody>
          <a:bodyPr anchor="t">
            <a:normAutofit/>
          </a:bodyPr>
          <a:lstStyle>
            <a:lvl1pPr marL="0" indent="0" algn="r">
              <a:buNone/>
              <a:defRPr sz="2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3017520"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4">
            <a:extLst>
              <a:ext uri="{FF2B5EF4-FFF2-40B4-BE49-F238E27FC236}">
                <a16:creationId xmlns:a16="http://schemas.microsoft.com/office/drawing/2014/main" id="{5B836612-0E94-8F3F-6E06-2FDBC37564BF}"/>
              </a:ext>
            </a:extLst>
          </p:cNvPr>
          <p:cNvSpPr>
            <a:spLocks noGrp="1"/>
          </p:cNvSpPr>
          <p:nvPr>
            <p:ph sz="quarter" idx="14"/>
          </p:nvPr>
        </p:nvSpPr>
        <p:spPr>
          <a:xfrm>
            <a:off x="4462272" y="2871216"/>
            <a:ext cx="6812280" cy="3035808"/>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965257"/>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6812280" cy="3163824"/>
          </a:xfrm>
        </p:spPr>
        <p:txBody>
          <a:bodyPr anchor="t"/>
          <a:lstStyle>
            <a:lvl1pPr marL="0" indent="0">
              <a:buNone/>
              <a:defRPr/>
            </a:lvl1pPr>
            <a:lvl2pPr marL="228600">
              <a:spcBef>
                <a:spcPts val="1000"/>
              </a:spcBef>
              <a:defRPr/>
            </a:lvl2pPr>
            <a:lvl3pPr marL="685800">
              <a:spcBef>
                <a:spcPts val="500"/>
              </a:spcBef>
              <a:defRPr/>
            </a:lvl3pPr>
            <a:lvl4pPr marL="1143000">
              <a:spcBef>
                <a:spcPts val="500"/>
              </a:spcBef>
              <a:defRPr/>
            </a:lvl4pPr>
            <a:lvl5pPr marL="1600200">
              <a:spcBef>
                <a:spcPts val="5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4">
            <a:extLst>
              <a:ext uri="{FF2B5EF4-FFF2-40B4-BE49-F238E27FC236}">
                <a16:creationId xmlns:a16="http://schemas.microsoft.com/office/drawing/2014/main" id="{5B836612-0E94-8F3F-6E06-2FDBC37564BF}"/>
              </a:ext>
            </a:extLst>
          </p:cNvPr>
          <p:cNvSpPr>
            <a:spLocks noGrp="1"/>
          </p:cNvSpPr>
          <p:nvPr>
            <p:ph sz="quarter" idx="14"/>
          </p:nvPr>
        </p:nvSpPr>
        <p:spPr>
          <a:xfrm>
            <a:off x="8275320" y="2743200"/>
            <a:ext cx="2999232"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839288"/>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871216"/>
            <a:ext cx="10360152" cy="3035808"/>
          </a:xfrm>
        </p:spPr>
        <p:txBody>
          <a:bodyPr anchor="t"/>
          <a:lstStyle>
            <a:lvl1pPr marL="0" indent="0">
              <a:buNone/>
              <a:defRPr/>
            </a:lvl1pPr>
            <a:lvl2pPr marL="228600">
              <a:spcBef>
                <a:spcPts val="1000"/>
              </a:spcBef>
              <a:defRPr/>
            </a:lvl2pPr>
            <a:lvl3pPr marL="685800">
              <a:spcBef>
                <a:spcPts val="500"/>
              </a:spcBef>
              <a:defRPr/>
            </a:lvl3pPr>
            <a:lvl4pPr marL="1143000">
              <a:spcBef>
                <a:spcPts val="500"/>
              </a:spcBef>
              <a:defRPr/>
            </a:lvl4pPr>
            <a:lvl5pPr marL="1600200">
              <a:spcBef>
                <a:spcPts val="5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657370"/>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8743-342F-6CA4-7BA5-942F2C4C23B9}"/>
              </a:ext>
            </a:extLst>
          </p:cNvPr>
          <p:cNvPicPr>
            <a:picLocks noChangeAspect="1"/>
          </p:cNvPicPr>
          <p:nvPr userDrawn="1"/>
        </p:nvPicPr>
        <p:blipFill>
          <a:blip r:embed="rId2">
            <a:alphaModFix/>
          </a:blip>
          <a:srcRect l="1151" t="1794" r="25966" b="25175"/>
          <a:stretch/>
        </p:blipFill>
        <p:spPr>
          <a:xfrm flipV="1">
            <a:off x="0" y="0"/>
            <a:ext cx="12192000" cy="6858000"/>
          </a:xfrm>
          <a:prstGeom prst="rect">
            <a:avLst/>
          </a:prstGeom>
        </p:spPr>
      </p:pic>
      <p:sp>
        <p:nvSpPr>
          <p:cNvPr id="2" name="Title 1"/>
          <p:cNvSpPr>
            <a:spLocks noGrp="1"/>
          </p:cNvSpPr>
          <p:nvPr>
            <p:ph type="ctrTitle"/>
          </p:nvPr>
        </p:nvSpPr>
        <p:spPr>
          <a:xfrm>
            <a:off x="914400" y="914400"/>
            <a:ext cx="5788152" cy="4992624"/>
          </a:xfrm>
        </p:spPr>
        <p:txBody>
          <a:bodyPr wrap="square" anchor="t">
            <a:normAutofit/>
          </a:bodyPr>
          <a:lstStyle>
            <a:lvl1pPr algn="l">
              <a:defRPr sz="6000" b="1" spc="0" baseline="0">
                <a:solidFill>
                  <a:schemeClr val="bg1"/>
                </a:solidFill>
                <a:effectLst/>
                <a:latin typeface="+mj-lt"/>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3A175ECB-7AC9-8B60-1D2A-0DA9D75F91FC}"/>
              </a:ext>
            </a:extLst>
          </p:cNvPr>
          <p:cNvSpPr>
            <a:spLocks noGrp="1"/>
          </p:cNvSpPr>
          <p:nvPr>
            <p:ph type="subTitle" idx="1"/>
          </p:nvPr>
        </p:nvSpPr>
        <p:spPr>
          <a:xfrm>
            <a:off x="6839712" y="914400"/>
            <a:ext cx="4434840" cy="4992624"/>
          </a:xfrm>
        </p:spPr>
        <p:txBody>
          <a:bodyPr anchor="b">
            <a:normAutofit/>
          </a:bodyPr>
          <a:lstStyle>
            <a:lvl1pPr marL="0" indent="0" algn="l">
              <a:lnSpc>
                <a:spcPct val="70000"/>
              </a:lnSpc>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4148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6483096" cy="3163824"/>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258750"/>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5669C7-03B9-341C-8E54-929B3B89CBA5}"/>
              </a:ext>
            </a:extLst>
          </p:cNvPr>
          <p:cNvPicPr>
            <a:picLocks noChangeAspect="1"/>
          </p:cNvPicPr>
          <p:nvPr userDrawn="1"/>
        </p:nvPicPr>
        <p:blipFill rotWithShape="1">
          <a:blip r:embed="rId2">
            <a:alphaModFix/>
          </a:blip>
          <a:srcRect t="26965" r="31989" b="5024"/>
          <a:stretch/>
        </p:blipFill>
        <p:spPr>
          <a:xfrm rot="10800000">
            <a:off x="0" y="0"/>
            <a:ext cx="12192000" cy="6858000"/>
          </a:xfrm>
          <a:prstGeom prst="rect">
            <a:avLst/>
          </a:prstGeom>
        </p:spPr>
      </p:pic>
      <p:sp>
        <p:nvSpPr>
          <p:cNvPr id="2" name="Title 1"/>
          <p:cNvSpPr>
            <a:spLocks noGrp="1"/>
          </p:cNvSpPr>
          <p:nvPr>
            <p:ph type="ctrTitle"/>
          </p:nvPr>
        </p:nvSpPr>
        <p:spPr>
          <a:xfrm>
            <a:off x="5477256" y="914400"/>
            <a:ext cx="5806440" cy="5129784"/>
          </a:xfrm>
        </p:spPr>
        <p:txBody>
          <a:bodyPr wrap="square" anchor="b">
            <a:normAutofit/>
          </a:bodyPr>
          <a:lstStyle>
            <a:lvl1pPr algn="r">
              <a:defRPr sz="5400" b="1" spc="0" baseline="0">
                <a:solidFill>
                  <a:schemeClr val="bg1"/>
                </a:solidFill>
                <a:effectLst/>
                <a:latin typeface="+mj-lt"/>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A97C257-0C1F-79D6-2080-F863FF7F2DED}"/>
              </a:ext>
            </a:extLst>
          </p:cNvPr>
          <p:cNvSpPr>
            <a:spLocks noGrp="1"/>
          </p:cNvSpPr>
          <p:nvPr>
            <p:ph type="pic" sz="quarter" idx="10"/>
          </p:nvPr>
        </p:nvSpPr>
        <p:spPr>
          <a:xfrm>
            <a:off x="0" y="914400"/>
            <a:ext cx="4927249" cy="4991099"/>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77928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1392AC-2F17-140B-1676-75B74CAC606A}"/>
              </a:ext>
            </a:extLst>
          </p:cNvPr>
          <p:cNvPicPr>
            <a:picLocks noChangeAspect="1"/>
          </p:cNvPicPr>
          <p:nvPr userDrawn="1"/>
        </p:nvPicPr>
        <p:blipFill rotWithShape="1">
          <a:blip r:embed="rId2">
            <a:alphaModFix/>
          </a:blip>
          <a:srcRect t="15701" r="40485" b="24784"/>
          <a:stretch/>
        </p:blipFill>
        <p:spPr>
          <a:xfrm flipH="1">
            <a:off x="0" y="0"/>
            <a:ext cx="12192000" cy="6858000"/>
          </a:xfrm>
          <a:prstGeom prst="rect">
            <a:avLst/>
          </a:prstGeom>
        </p:spPr>
      </p:pic>
      <p:sp>
        <p:nvSpPr>
          <p:cNvPr id="2" name="Title 1"/>
          <p:cNvSpPr>
            <a:spLocks noGrp="1"/>
          </p:cNvSpPr>
          <p:nvPr>
            <p:ph type="ctrTitle"/>
          </p:nvPr>
        </p:nvSpPr>
        <p:spPr>
          <a:xfrm>
            <a:off x="914400" y="3822192"/>
            <a:ext cx="10360152" cy="2221992"/>
          </a:xfrm>
        </p:spPr>
        <p:txBody>
          <a:bodyPr wrap="square" anchor="b">
            <a:normAutofit/>
          </a:bodyPr>
          <a:lstStyle>
            <a:lvl1pPr algn="l">
              <a:defRPr sz="5400" b="1" spc="0" baseline="0">
                <a:solidFill>
                  <a:schemeClr val="bg1"/>
                </a:solidFill>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8403336" y="914400"/>
            <a:ext cx="2880360" cy="2130552"/>
          </a:xfrm>
        </p:spPr>
        <p:txBody>
          <a:bodyPr anchor="t">
            <a:normAutofit/>
          </a:bodyPr>
          <a:lstStyle>
            <a:lvl1pPr marL="0" indent="0" algn="r">
              <a:buNone/>
              <a:defRPr sz="2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7">
            <a:extLst>
              <a:ext uri="{FF2B5EF4-FFF2-40B4-BE49-F238E27FC236}">
                <a16:creationId xmlns:a16="http://schemas.microsoft.com/office/drawing/2014/main" id="{DB65A55A-B3A8-36E5-D327-23E999B961F2}"/>
              </a:ext>
            </a:extLst>
          </p:cNvPr>
          <p:cNvSpPr>
            <a:spLocks noGrp="1"/>
          </p:cNvSpPr>
          <p:nvPr>
            <p:ph type="pic" sz="quarter" idx="10"/>
          </p:nvPr>
        </p:nvSpPr>
        <p:spPr>
          <a:xfrm>
            <a:off x="914400" y="0"/>
            <a:ext cx="6940296" cy="327355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73408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6483096" cy="316382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004952"/>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0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B9F3A-C4B7-7DED-7AB7-0E1DC0872B05}"/>
              </a:ext>
            </a:extLst>
          </p:cNvPr>
          <p:cNvPicPr>
            <a:picLocks noChangeAspect="1"/>
          </p:cNvPicPr>
          <p:nvPr userDrawn="1"/>
        </p:nvPicPr>
        <p:blipFill>
          <a:blip r:embed="rId2">
            <a:alphaModFix/>
          </a:blip>
          <a:srcRect l="10741" t="4074" r="13612" b="20124"/>
          <a:stretch/>
        </p:blipFill>
        <p:spPr>
          <a:xfrm>
            <a:off x="-1" y="0"/>
            <a:ext cx="12192000" cy="6858000"/>
          </a:xfrm>
          <a:prstGeom prst="rect">
            <a:avLst/>
          </a:prstGeom>
        </p:spPr>
      </p:pic>
      <p:sp>
        <p:nvSpPr>
          <p:cNvPr id="2" name="Title 1"/>
          <p:cNvSpPr>
            <a:spLocks noGrp="1"/>
          </p:cNvSpPr>
          <p:nvPr>
            <p:ph type="ctrTitle"/>
          </p:nvPr>
        </p:nvSpPr>
        <p:spPr>
          <a:xfrm>
            <a:off x="914400" y="914400"/>
            <a:ext cx="10360152" cy="3008376"/>
          </a:xfrm>
        </p:spPr>
        <p:txBody>
          <a:bodyPr wrap="square" anchor="b">
            <a:normAutofit/>
          </a:bodyPr>
          <a:lstStyle>
            <a:lvl1pPr algn="ctr">
              <a:defRPr sz="6000" b="1" spc="0" baseline="0">
                <a:solidFill>
                  <a:schemeClr val="bg1"/>
                </a:solidFill>
                <a:effectLst/>
                <a:latin typeface="+mj-lt"/>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3A175ECB-7AC9-8B60-1D2A-0DA9D75F91FC}"/>
              </a:ext>
            </a:extLst>
          </p:cNvPr>
          <p:cNvSpPr>
            <a:spLocks noGrp="1"/>
          </p:cNvSpPr>
          <p:nvPr>
            <p:ph type="subTitle" idx="1"/>
          </p:nvPr>
        </p:nvSpPr>
        <p:spPr>
          <a:xfrm>
            <a:off x="914400" y="4078224"/>
            <a:ext cx="10360152" cy="1828800"/>
          </a:xfrm>
        </p:spPr>
        <p:txBody>
          <a:bodyPr anchor="t">
            <a:normAutofit/>
          </a:bodyPr>
          <a:lstStyle>
            <a:lvl1pPr marL="0" indent="0" algn="ctr">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4288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4791456"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4">
            <a:extLst>
              <a:ext uri="{FF2B5EF4-FFF2-40B4-BE49-F238E27FC236}">
                <a16:creationId xmlns:a16="http://schemas.microsoft.com/office/drawing/2014/main" id="{5B836612-0E94-8F3F-6E06-2FDBC37564BF}"/>
              </a:ext>
            </a:extLst>
          </p:cNvPr>
          <p:cNvSpPr>
            <a:spLocks noGrp="1"/>
          </p:cNvSpPr>
          <p:nvPr>
            <p:ph sz="quarter" idx="14"/>
          </p:nvPr>
        </p:nvSpPr>
        <p:spPr>
          <a:xfrm>
            <a:off x="6492240" y="2743200"/>
            <a:ext cx="4791456"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637042"/>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5" name="Content Placeholder 4">
            <a:extLst>
              <a:ext uri="{FF2B5EF4-FFF2-40B4-BE49-F238E27FC236}">
                <a16:creationId xmlns:a16="http://schemas.microsoft.com/office/drawing/2014/main" id="{964A01A7-6E88-9214-D446-06ECA717AA2F}"/>
              </a:ext>
            </a:extLst>
          </p:cNvPr>
          <p:cNvSpPr>
            <a:spLocks noGrp="1"/>
          </p:cNvSpPr>
          <p:nvPr>
            <p:ph sz="quarter" idx="13"/>
          </p:nvPr>
        </p:nvSpPr>
        <p:spPr>
          <a:xfrm>
            <a:off x="914400" y="2743200"/>
            <a:ext cx="4791456" cy="3163824"/>
          </a:xfrm>
        </p:spPr>
        <p:txBody>
          <a:bodyPr anchor="t"/>
          <a:lstStyle>
            <a:lvl1pPr marL="0" indent="0">
              <a:buNone/>
              <a:defRPr/>
            </a:lvl1pPr>
            <a:lvl2pPr marL="512064" indent="-512064">
              <a:spcBef>
                <a:spcPts val="1000"/>
              </a:spcBef>
              <a:buFont typeface="+mj-lt"/>
              <a:buAutoNum type="arabicPeriod"/>
              <a:defRPr/>
            </a:lvl2pPr>
            <a:lvl3pPr marL="1097280" indent="-512064">
              <a:spcBef>
                <a:spcPts val="1000"/>
              </a:spcBef>
              <a:buFont typeface="+mj-lt"/>
              <a:buAutoNum type="alphaLcPeriod"/>
              <a:defRPr/>
            </a:lvl3pPr>
            <a:lvl4pPr marL="1645920" indent="-512064">
              <a:spcBef>
                <a:spcPts val="1000"/>
              </a:spcBef>
              <a:buFont typeface="+mj-lt"/>
              <a:buAutoNum type="arabicParenR"/>
              <a:defRPr/>
            </a:lvl4pPr>
            <a:lvl5pPr marL="2194560" indent="-512064">
              <a:spcBef>
                <a:spcPts val="1000"/>
              </a:spcBef>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4">
            <a:extLst>
              <a:ext uri="{FF2B5EF4-FFF2-40B4-BE49-F238E27FC236}">
                <a16:creationId xmlns:a16="http://schemas.microsoft.com/office/drawing/2014/main" id="{5B836612-0E94-8F3F-6E06-2FDBC37564BF}"/>
              </a:ext>
            </a:extLst>
          </p:cNvPr>
          <p:cNvSpPr>
            <a:spLocks noGrp="1"/>
          </p:cNvSpPr>
          <p:nvPr>
            <p:ph sz="quarter" idx="14"/>
          </p:nvPr>
        </p:nvSpPr>
        <p:spPr>
          <a:xfrm>
            <a:off x="6492240" y="2743200"/>
            <a:ext cx="4791456"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5522904"/>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6DF8E-0BE6-01D3-6E0E-FA7114CADAA9}"/>
              </a:ext>
            </a:extLst>
          </p:cNvPr>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1"/>
          </p:nvPr>
        </p:nvSpPr>
        <p:spPr>
          <a:xfrm>
            <a:off x="914400" y="465439"/>
            <a:ext cx="9563100" cy="448960"/>
          </a:xfrm>
        </p:spPr>
        <p:txBody>
          <a:bodyPr tIns="0" anchor="t"/>
          <a:lstStyle>
            <a:lvl1pPr algn="l">
              <a:defRPr sz="1200" spc="80" baseline="0">
                <a:solidFill>
                  <a:schemeClr val="bg1"/>
                </a:solidFill>
              </a:defRPr>
            </a:lvl1pPr>
          </a:lstStyle>
          <a:p>
            <a:endParaRPr lang="en-US" dirty="0"/>
          </a:p>
        </p:txBody>
      </p:sp>
      <p:sp>
        <p:nvSpPr>
          <p:cNvPr id="9" name="Slide Number Placeholder 8"/>
          <p:cNvSpPr>
            <a:spLocks noGrp="1"/>
          </p:cNvSpPr>
          <p:nvPr>
            <p:ph type="sldNum" sz="quarter" idx="12"/>
          </p:nvPr>
        </p:nvSpPr>
        <p:spPr>
          <a:xfrm>
            <a:off x="10655300" y="465439"/>
            <a:ext cx="1079500" cy="448960"/>
          </a:xfrm>
        </p:spPr>
        <p:txBody>
          <a:bodyPr tIns="0" anchor="t"/>
          <a:lstStyle>
            <a:lvl1pPr algn="r">
              <a:defRPr sz="1200" b="1" spc="-80" baseline="0">
                <a:solidFill>
                  <a:schemeClr val="bg1"/>
                </a:solidFill>
              </a:defRPr>
            </a:lvl1pPr>
          </a:lstStyle>
          <a:p>
            <a:fld id="{6D22F896-40B5-4ADD-8801-0D06FADFA095}" type="slidenum">
              <a:rPr lang="en-US" smtClean="0"/>
              <a:pPr/>
              <a:t>‹#›</a:t>
            </a:fld>
            <a:endParaRPr lang="en-US" dirty="0"/>
          </a:p>
        </p:txBody>
      </p:sp>
      <p:sp>
        <p:nvSpPr>
          <p:cNvPr id="4" name="Picture Placeholder 7">
            <a:extLst>
              <a:ext uri="{FF2B5EF4-FFF2-40B4-BE49-F238E27FC236}">
                <a16:creationId xmlns:a16="http://schemas.microsoft.com/office/drawing/2014/main" id="{7723F4FA-7ADE-EA52-E869-4842D0C7FC9B}"/>
              </a:ext>
            </a:extLst>
          </p:cNvPr>
          <p:cNvSpPr>
            <a:spLocks noGrp="1"/>
          </p:cNvSpPr>
          <p:nvPr>
            <p:ph type="pic" sz="quarter" idx="10"/>
          </p:nvPr>
        </p:nvSpPr>
        <p:spPr>
          <a:xfrm>
            <a:off x="0" y="2743200"/>
            <a:ext cx="4764024" cy="3163824"/>
          </a:xfrm>
        </p:spPr>
        <p:txBody>
          <a:bodyPr/>
          <a:lstStyle>
            <a:lvl1pPr marL="0" indent="0">
              <a:buNone/>
              <a:defRPr/>
            </a:lvl1pPr>
          </a:lstStyle>
          <a:p>
            <a:r>
              <a:rPr lang="en-US"/>
              <a:t>Click icon to add picture</a:t>
            </a:r>
            <a:endParaRPr lang="en-US" dirty="0"/>
          </a:p>
        </p:txBody>
      </p:sp>
      <p:sp>
        <p:nvSpPr>
          <p:cNvPr id="2" name="Content Placeholder 4">
            <a:extLst>
              <a:ext uri="{FF2B5EF4-FFF2-40B4-BE49-F238E27FC236}">
                <a16:creationId xmlns:a16="http://schemas.microsoft.com/office/drawing/2014/main" id="{5B836612-0E94-8F3F-6E06-2FDBC37564BF}"/>
              </a:ext>
            </a:extLst>
          </p:cNvPr>
          <p:cNvSpPr>
            <a:spLocks noGrp="1"/>
          </p:cNvSpPr>
          <p:nvPr>
            <p:ph sz="quarter" idx="14"/>
          </p:nvPr>
        </p:nvSpPr>
        <p:spPr>
          <a:xfrm>
            <a:off x="5312664" y="2743200"/>
            <a:ext cx="5971032" cy="3163824"/>
          </a:xfrm>
        </p:spPr>
        <p:txBody>
          <a:bodyPr anchor="t"/>
          <a:lstStyle>
            <a:lvl1pPr marL="0" indent="0">
              <a:buNone/>
              <a:defRPr/>
            </a:lvl1pPr>
            <a:lvl2pPr marL="228600">
              <a:spcBef>
                <a:spcPts val="1000"/>
              </a:spcBef>
              <a:defRPr/>
            </a:lvl2pPr>
            <a:lvl3pPr marL="685800">
              <a:spcBef>
                <a:spcPts val="1000"/>
              </a:spcBef>
              <a:defRPr/>
            </a:lvl3pPr>
            <a:lvl4pPr marL="1143000">
              <a:spcBef>
                <a:spcPts val="1000"/>
              </a:spcBef>
              <a:defRPr/>
            </a:lvl4pPr>
            <a:lvl5pPr marL="1600200">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2468"/>
      </p:ext>
    </p:extLst>
  </p:cSld>
  <p:clrMapOvr>
    <a:masterClrMapping/>
  </p:clrMapOvr>
  <p:extLst>
    <p:ext uri="{DCECCB84-F9BA-43D5-87BE-67443E8EF086}">
      <p15:sldGuideLst xmlns:p15="http://schemas.microsoft.com/office/powerpoint/2012/main">
        <p15:guide id="1" pos="7392" userDrawn="1">
          <p15:clr>
            <a:srgbClr val="FBAE40"/>
          </p15:clr>
        </p15:guide>
        <p15:guide id="2" orient="horz" pos="2160" userDrawn="1">
          <p15:clr>
            <a:srgbClr val="FBAE40"/>
          </p15:clr>
        </p15:guide>
        <p15:guide id="3" orient="horz" pos="288" userDrawn="1">
          <p15:clr>
            <a:srgbClr val="FBAE40"/>
          </p15:clr>
        </p15:guide>
        <p15:guide id="4" orient="horz" pos="4032" userDrawn="1">
          <p15:clr>
            <a:srgbClr val="FBAE40"/>
          </p15:clr>
        </p15:guide>
        <p15:guide id="5" pos="288" userDrawn="1">
          <p15:clr>
            <a:srgbClr val="FBAE40"/>
          </p15:clr>
        </p15:guide>
        <p15:guide id="6" pos="3840" userDrawn="1">
          <p15:clr>
            <a:srgbClr val="FBAE40"/>
          </p15:clr>
        </p15:guide>
        <p15:guide id="7" orient="horz" pos="3720" userDrawn="1">
          <p15:clr>
            <a:srgbClr val="FBAE40"/>
          </p15:clr>
        </p15:guide>
        <p15:guide id="8" pos="7104" userDrawn="1">
          <p15:clr>
            <a:srgbClr val="FBAE40"/>
          </p15:clr>
        </p15:guide>
        <p15:guide id="9" pos="576" userDrawn="1">
          <p15:clr>
            <a:srgbClr val="FBAE40"/>
          </p15:clr>
        </p15:guide>
        <p15:guide id="11" orient="horz" pos="576" userDrawn="1">
          <p15:clr>
            <a:srgbClr val="FBAE40"/>
          </p15:clr>
        </p15:guide>
        <p15:guide id="12" orient="horz" pos="1728" userDrawn="1">
          <p15:clr>
            <a:srgbClr val="FBAE40"/>
          </p15:clr>
        </p15:guide>
        <p15:guide id="13" orient="horz" pos="13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4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F3310A-1B80-61B0-BFD3-6FD50289445E}"/>
              </a:ext>
            </a:extLst>
          </p:cNvPr>
          <p:cNvPicPr>
            <a:picLocks noChangeAspect="1"/>
          </p:cNvPicPr>
          <p:nvPr userDrawn="1"/>
        </p:nvPicPr>
        <p:blipFill rotWithShape="1">
          <a:blip r:embed="rId15">
            <a:alphaModFix/>
          </a:blip>
          <a:srcRect l="19567" r="13056" b="32624"/>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AAD8424F-C2F4-1029-7B75-2B8A9326B3D7}"/>
              </a:ext>
            </a:extLst>
          </p:cNvPr>
          <p:cNvSpPr/>
          <p:nvPr userDrawn="1"/>
        </p:nvSpPr>
        <p:spPr>
          <a:xfrm>
            <a:off x="139700" y="136525"/>
            <a:ext cx="11912600" cy="65849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914400" y="914400"/>
            <a:ext cx="10360152" cy="117957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43200"/>
            <a:ext cx="6483096" cy="31638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88552" y="6356350"/>
            <a:ext cx="2743200" cy="365125"/>
          </a:xfrm>
          <a:prstGeom prst="rect">
            <a:avLst/>
          </a:prstGeom>
        </p:spPr>
        <p:txBody>
          <a:bodyPr vert="horz" lIns="91440" tIns="45720" rIns="91440" bIns="45720" rtlCol="0" anchor="ctr"/>
          <a:lstStyle>
            <a:lvl1pPr algn="r">
              <a:defRPr sz="1200">
                <a:solidFill>
                  <a:schemeClr val="bg1"/>
                </a:solidFill>
              </a:defRPr>
            </a:lvl1pPr>
          </a:lstStyle>
          <a:p>
            <a:endParaRPr lang="en-US" dirty="0"/>
          </a:p>
        </p:txBody>
      </p:sp>
      <p:sp>
        <p:nvSpPr>
          <p:cNvPr id="5" name="Footer Placeholder 4"/>
          <p:cNvSpPr>
            <a:spLocks noGrp="1"/>
          </p:cNvSpPr>
          <p:nvPr>
            <p:ph type="ftr" sz="quarter" idx="3"/>
          </p:nvPr>
        </p:nvSpPr>
        <p:spPr>
          <a:xfrm>
            <a:off x="914400" y="457200"/>
            <a:ext cx="9564624" cy="448056"/>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10652760" y="466344"/>
            <a:ext cx="1078992" cy="448056"/>
          </a:xfrm>
          <a:prstGeom prst="rect">
            <a:avLst/>
          </a:prstGeom>
        </p:spPr>
        <p:txBody>
          <a:bodyPr vert="horz" lIns="91440" tIns="45720" rIns="91440" bIns="45720" rtlCol="0" anchor="ctr"/>
          <a:lstStyle>
            <a:lvl1pPr algn="r">
              <a:defRPr sz="1200">
                <a:solidFill>
                  <a:schemeClr val="bg1"/>
                </a:solidFill>
              </a:defRPr>
            </a:lvl1pPr>
          </a:lstStyle>
          <a:p>
            <a:fld id="{6D22F896-40B5-4ADD-8801-0D06FADFA09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ftr="0" dt="0"/>
  <p:txStyles>
    <p:titleStyle>
      <a:lvl1pPr algn="l" defTabSz="914400" rtl="0" eaLnBrk="1" latinLnBrk="0" hangingPunct="1">
        <a:lnSpc>
          <a:spcPct val="90000"/>
        </a:lnSpc>
        <a:spcBef>
          <a:spcPct val="0"/>
        </a:spcBef>
        <a:buNone/>
        <a:defRPr sz="3600" b="0" u="sng"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satendarsinghkatewa123@gmail.com" TargetMode="External"/><Relationship Id="rId2" Type="http://schemas.openxmlformats.org/officeDocument/2006/relationships/hyperlink" Target="https://in.linkedin.com/in/satendra-singh-katewa-3aa570225" TargetMode="External"/><Relationship Id="rId1" Type="http://schemas.openxmlformats.org/officeDocument/2006/relationships/slideLayout" Target="../slideLayouts/slideLayout13.xml"/><Relationship Id="rId4" Type="http://schemas.openxmlformats.org/officeDocument/2006/relationships/hyperlink" Target="https://github.com/satendrakatew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D9B1D02C-C51E-AC77-2221-624A58631518}"/>
              </a:ext>
            </a:extLst>
          </p:cNvPr>
          <p:cNvSpPr>
            <a:spLocks noGrp="1"/>
          </p:cNvSpPr>
          <p:nvPr>
            <p:ph type="subTitle" idx="1"/>
          </p:nvPr>
        </p:nvSpPr>
        <p:spPr>
          <a:xfrm>
            <a:off x="284988" y="3857840"/>
            <a:ext cx="11622024" cy="758952"/>
          </a:xfrm>
        </p:spPr>
        <p:txBody>
          <a:bodyPr>
            <a:noAutofit/>
          </a:bodyPr>
          <a:lstStyle/>
          <a:p>
            <a:pPr algn="ctr"/>
            <a:r>
              <a:rPr lang="en-IN" sz="4400" b="1" dirty="0"/>
              <a:t>Airbnb Property Management Optimization</a:t>
            </a:r>
            <a:endParaRPr lang="en-US" sz="4400" dirty="0"/>
          </a:p>
        </p:txBody>
      </p:sp>
      <p:sp>
        <p:nvSpPr>
          <p:cNvPr id="2" name="TextBox 1">
            <a:extLst>
              <a:ext uri="{FF2B5EF4-FFF2-40B4-BE49-F238E27FC236}">
                <a16:creationId xmlns:a16="http://schemas.microsoft.com/office/drawing/2014/main" id="{48C46125-FC22-17B0-C050-B290A74DD8F8}"/>
              </a:ext>
            </a:extLst>
          </p:cNvPr>
          <p:cNvSpPr txBox="1"/>
          <p:nvPr/>
        </p:nvSpPr>
        <p:spPr>
          <a:xfrm>
            <a:off x="3277257" y="3205079"/>
            <a:ext cx="5143500" cy="461665"/>
          </a:xfrm>
          <a:prstGeom prst="rect">
            <a:avLst/>
          </a:prstGeom>
          <a:noFill/>
        </p:spPr>
        <p:txBody>
          <a:bodyPr wrap="square" rtlCol="0" anchor="ctr">
            <a:spAutoFit/>
          </a:bodyPr>
          <a:lstStyle/>
          <a:p>
            <a:pPr algn="ctr"/>
            <a:r>
              <a:rPr lang="en-US" sz="2400" dirty="0">
                <a:solidFill>
                  <a:schemeClr val="bg1"/>
                </a:solidFill>
              </a:rPr>
              <a:t>Project On</a:t>
            </a:r>
          </a:p>
        </p:txBody>
      </p:sp>
      <p:sp>
        <p:nvSpPr>
          <p:cNvPr id="3" name="TextBox 2">
            <a:extLst>
              <a:ext uri="{FF2B5EF4-FFF2-40B4-BE49-F238E27FC236}">
                <a16:creationId xmlns:a16="http://schemas.microsoft.com/office/drawing/2014/main" id="{DE7682A5-D489-A437-B741-3D3BBDD667F0}"/>
              </a:ext>
            </a:extLst>
          </p:cNvPr>
          <p:cNvSpPr txBox="1"/>
          <p:nvPr/>
        </p:nvSpPr>
        <p:spPr>
          <a:xfrm>
            <a:off x="3524250" y="4703767"/>
            <a:ext cx="5143500" cy="461665"/>
          </a:xfrm>
          <a:prstGeom prst="rect">
            <a:avLst/>
          </a:prstGeom>
          <a:noFill/>
        </p:spPr>
        <p:txBody>
          <a:bodyPr wrap="square" rtlCol="0" anchor="ctr">
            <a:spAutoFit/>
          </a:bodyPr>
          <a:lstStyle/>
          <a:p>
            <a:pPr algn="ctr"/>
            <a:r>
              <a:rPr lang="en-US" sz="2400" dirty="0">
                <a:solidFill>
                  <a:schemeClr val="bg1"/>
                </a:solidFill>
              </a:rPr>
              <a:t>Presented By: Satendra Singh </a:t>
            </a:r>
            <a:r>
              <a:rPr lang="en-US" sz="2400" dirty="0" err="1">
                <a:solidFill>
                  <a:schemeClr val="bg1"/>
                </a:solidFill>
              </a:rPr>
              <a:t>Katewa</a:t>
            </a:r>
            <a:endParaRPr lang="en-US" sz="2400" dirty="0">
              <a:solidFill>
                <a:schemeClr val="bg1"/>
              </a:solidFill>
            </a:endParaRPr>
          </a:p>
        </p:txBody>
      </p:sp>
      <p:pic>
        <p:nvPicPr>
          <p:cNvPr id="5" name="Picture 4" descr="A red logo with a black background&#10;&#10;AI-generated content may be incorrect.">
            <a:extLst>
              <a:ext uri="{FF2B5EF4-FFF2-40B4-BE49-F238E27FC236}">
                <a16:creationId xmlns:a16="http://schemas.microsoft.com/office/drawing/2014/main" id="{567DF742-DA65-717E-1B4E-A4FD5085962E}"/>
              </a:ext>
            </a:extLst>
          </p:cNvPr>
          <p:cNvPicPr>
            <a:picLocks noChangeAspect="1"/>
          </p:cNvPicPr>
          <p:nvPr/>
        </p:nvPicPr>
        <p:blipFill>
          <a:blip r:embed="rId2"/>
          <a:stretch>
            <a:fillRect/>
          </a:stretch>
        </p:blipFill>
        <p:spPr>
          <a:xfrm>
            <a:off x="4785151" y="475131"/>
            <a:ext cx="2127713" cy="2357985"/>
          </a:xfrm>
          <a:prstGeom prst="rect">
            <a:avLst/>
          </a:prstGeom>
        </p:spPr>
      </p:pic>
    </p:spTree>
    <p:extLst>
      <p:ext uri="{BB962C8B-B14F-4D97-AF65-F5344CB8AC3E}">
        <p14:creationId xmlns:p14="http://schemas.microsoft.com/office/powerpoint/2010/main" val="276466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7FFC-5247-F2AF-C704-F41DF527174D}"/>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8810EEA1-0123-2B56-AF50-0B2CB4ECBDA5}"/>
              </a:ext>
            </a:extLst>
          </p:cNvPr>
          <p:cNvPicPr>
            <a:picLocks noChangeAspect="1"/>
          </p:cNvPicPr>
          <p:nvPr/>
        </p:nvPicPr>
        <p:blipFill>
          <a:blip r:embed="rId2"/>
          <a:stretch>
            <a:fillRect/>
          </a:stretch>
        </p:blipFill>
        <p:spPr>
          <a:xfrm>
            <a:off x="80387" y="70338"/>
            <a:ext cx="12037926" cy="6712299"/>
          </a:xfrm>
          <a:prstGeom prst="rect">
            <a:avLst/>
          </a:prstGeom>
        </p:spPr>
      </p:pic>
    </p:spTree>
    <p:extLst>
      <p:ext uri="{BB962C8B-B14F-4D97-AF65-F5344CB8AC3E}">
        <p14:creationId xmlns:p14="http://schemas.microsoft.com/office/powerpoint/2010/main" val="327058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9365-8FE2-49DE-90CF-C245479F3B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D51525-9A14-4E03-4C39-5D75F39C7E18}"/>
              </a:ext>
            </a:extLst>
          </p:cNvPr>
          <p:cNvSpPr>
            <a:spLocks noGrp="1"/>
          </p:cNvSpPr>
          <p:nvPr>
            <p:ph type="ctrTitle"/>
          </p:nvPr>
        </p:nvSpPr>
        <p:spPr>
          <a:xfrm>
            <a:off x="430695" y="425717"/>
            <a:ext cx="7222602" cy="6006566"/>
          </a:xfrm>
        </p:spPr>
        <p:txBody>
          <a:bodyPr anchor="t">
            <a:normAutofit/>
          </a:bodyPr>
          <a:lstStyle/>
          <a:p>
            <a:pPr algn="l"/>
            <a:r>
              <a:rPr lang="en-US" sz="4000" b="0" u="none" cap="none" dirty="0">
                <a:latin typeface="Arial" panose="020B0604020202020204" pitchFamily="34" charset="0"/>
                <a:cs typeface="Arial" panose="020B0604020202020204" pitchFamily="34" charset="0"/>
              </a:rPr>
              <a:t>Host insights</a:t>
            </a:r>
            <a:br>
              <a:rPr lang="en-US" sz="1800" b="0" u="none" dirty="0">
                <a:latin typeface="Arial" panose="020B0604020202020204" pitchFamily="34" charset="0"/>
                <a:cs typeface="Arial" panose="020B0604020202020204" pitchFamily="34" charset="0"/>
              </a:rPr>
            </a:br>
            <a:r>
              <a:rPr lang="en-US" sz="1800" b="0" u="none" dirty="0">
                <a:latin typeface="Arial" panose="020B0604020202020204" pitchFamily="34" charset="0"/>
                <a:cs typeface="Arial" panose="020B0604020202020204" pitchFamily="34" charset="0"/>
              </a:rPr>
              <a:t>--------------------------------------------------------------------------------------------</a:t>
            </a:r>
            <a:br>
              <a:rPr lang="en-US" sz="1800" b="0" u="none" dirty="0">
                <a:latin typeface="Arial" panose="020B0604020202020204" pitchFamily="34" charset="0"/>
                <a:cs typeface="Arial" panose="020B0604020202020204" pitchFamily="34" charset="0"/>
              </a:rPr>
            </a:br>
            <a:br>
              <a:rPr lang="en-US" sz="1800" b="0" u="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This dashboard shows how listings are distributed between regular hosts and </a:t>
            </a: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 and how their pricing and ratings compare.</a:t>
            </a:r>
            <a:br>
              <a:rPr lang="en-US" sz="1800" b="0" u="none" cap="none" dirty="0">
                <a:latin typeface="Arial" panose="020B0604020202020204" pitchFamily="34" charset="0"/>
                <a:cs typeface="Arial" panose="020B0604020202020204" pitchFamily="34" charset="0"/>
              </a:rPr>
            </a:br>
            <a:br>
              <a:rPr lang="en-US" sz="180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Listings by host type:</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Regular hosts manage the majority of listings (64K, 69%).</a:t>
            </a:r>
            <a:br>
              <a:rPr lang="en-US" sz="1800" b="0" u="none" cap="none" dirty="0">
                <a:latin typeface="Arial" panose="020B0604020202020204" pitchFamily="34" charset="0"/>
                <a:cs typeface="Arial" panose="020B0604020202020204" pitchFamily="34" charset="0"/>
              </a:rPr>
            </a:b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 account for 29K listings (31%).</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This indicates that most properties are managed by non-</a:t>
            </a:r>
            <a:r>
              <a:rPr lang="en-US" sz="1800" b="0" u="none" cap="none" dirty="0" err="1">
                <a:latin typeface="Arial" panose="020B0604020202020204" pitchFamily="34" charset="0"/>
                <a:cs typeface="Arial" panose="020B0604020202020204" pitchFamily="34" charset="0"/>
              </a:rPr>
              <a:t>superhost</a:t>
            </a:r>
            <a:r>
              <a:rPr lang="en-US" sz="1800" b="0" u="none" cap="none" dirty="0">
                <a:latin typeface="Arial" panose="020B0604020202020204" pitchFamily="34" charset="0"/>
                <a:cs typeface="Arial" panose="020B0604020202020204" pitchFamily="34" charset="0"/>
              </a:rPr>
              <a:t> accounts.</a:t>
            </a:r>
            <a:br>
              <a:rPr lang="en-US" sz="1800" b="0" u="none" cap="none" dirty="0">
                <a:latin typeface="Arial" panose="020B0604020202020204" pitchFamily="34" charset="0"/>
                <a:cs typeface="Arial" panose="020B0604020202020204" pitchFamily="34" charset="0"/>
              </a:rPr>
            </a:br>
            <a:br>
              <a:rPr lang="en-US" sz="18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Top hosts by number of listings:</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Some hosts manage large portfolios, with the highest having 704 listings.</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The top 5 hosts each manage over 380 listings, suggesting a strong presence of professional property managers.</a:t>
            </a:r>
            <a:endParaRPr lang="en-US" sz="1800" b="0" u="none" dirty="0">
              <a:latin typeface="Arial" panose="020B0604020202020204" pitchFamily="34" charset="0"/>
              <a:cs typeface="Arial" panose="020B0604020202020204" pitchFamily="34" charset="0"/>
            </a:endParaRPr>
          </a:p>
        </p:txBody>
      </p:sp>
      <p:pic>
        <p:nvPicPr>
          <p:cNvPr id="3" name="Picture 2" descr="A graph on a white background&#10;&#10;AI-generated content may be incorrect.">
            <a:extLst>
              <a:ext uri="{FF2B5EF4-FFF2-40B4-BE49-F238E27FC236}">
                <a16:creationId xmlns:a16="http://schemas.microsoft.com/office/drawing/2014/main" id="{A03633D4-4193-06CE-E83A-37508953BEEB}"/>
              </a:ext>
            </a:extLst>
          </p:cNvPr>
          <p:cNvPicPr>
            <a:picLocks noChangeAspect="1"/>
          </p:cNvPicPr>
          <p:nvPr/>
        </p:nvPicPr>
        <p:blipFill>
          <a:blip r:embed="rId2"/>
          <a:stretch>
            <a:fillRect/>
          </a:stretch>
        </p:blipFill>
        <p:spPr>
          <a:xfrm>
            <a:off x="8113717" y="1757129"/>
            <a:ext cx="3572374" cy="3343742"/>
          </a:xfrm>
          <a:prstGeom prst="rect">
            <a:avLst/>
          </a:prstGeom>
        </p:spPr>
      </p:pic>
    </p:spTree>
    <p:extLst>
      <p:ext uri="{BB962C8B-B14F-4D97-AF65-F5344CB8AC3E}">
        <p14:creationId xmlns:p14="http://schemas.microsoft.com/office/powerpoint/2010/main" val="424414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EDFE4-8208-B7AC-7EE1-3903FF982B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258AEF-ED64-42DB-AA3E-F543CC691E91}"/>
              </a:ext>
            </a:extLst>
          </p:cNvPr>
          <p:cNvSpPr>
            <a:spLocks noGrp="1"/>
          </p:cNvSpPr>
          <p:nvPr>
            <p:ph type="ctrTitle"/>
          </p:nvPr>
        </p:nvSpPr>
        <p:spPr>
          <a:xfrm>
            <a:off x="430695" y="425717"/>
            <a:ext cx="7222602" cy="6006566"/>
          </a:xfrm>
        </p:spPr>
        <p:txBody>
          <a:bodyPr anchor="t">
            <a:normAutofit/>
          </a:bodyPr>
          <a:lstStyle/>
          <a:p>
            <a:pPr algn="l"/>
            <a:r>
              <a:rPr lang="en-US" sz="4000" b="0" u="none" cap="none" dirty="0">
                <a:latin typeface="Arial" panose="020B0604020202020204" pitchFamily="34" charset="0"/>
                <a:cs typeface="Arial" panose="020B0604020202020204" pitchFamily="34" charset="0"/>
              </a:rPr>
              <a:t>Host insights</a:t>
            </a:r>
            <a:br>
              <a:rPr lang="en-US" sz="1800" b="0" u="none" dirty="0">
                <a:latin typeface="Arial" panose="020B0604020202020204" pitchFamily="34" charset="0"/>
                <a:cs typeface="Arial" panose="020B0604020202020204" pitchFamily="34" charset="0"/>
              </a:rPr>
            </a:br>
            <a:r>
              <a:rPr lang="en-US" sz="1800" b="0" u="none" dirty="0">
                <a:latin typeface="Arial" panose="020B0604020202020204" pitchFamily="34" charset="0"/>
                <a:cs typeface="Arial" panose="020B0604020202020204" pitchFamily="34" charset="0"/>
              </a:rPr>
              <a:t>--------------------------------------------------------------------------------------------</a:t>
            </a:r>
            <a:br>
              <a:rPr lang="en-US" sz="1800" b="0" u="none" dirty="0">
                <a:latin typeface="Arial" panose="020B0604020202020204" pitchFamily="34" charset="0"/>
                <a:cs typeface="Arial" panose="020B0604020202020204" pitchFamily="34" charset="0"/>
              </a:rPr>
            </a:br>
            <a:br>
              <a:rPr lang="en-US" sz="1800" b="0" u="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Average price and rating by host type:</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Regular hosts have an average price of $163.</a:t>
            </a:r>
            <a:br>
              <a:rPr lang="en-US" sz="1800" b="0" u="none" cap="none" dirty="0">
                <a:latin typeface="Arial" panose="020B0604020202020204" pitchFamily="34" charset="0"/>
                <a:cs typeface="Arial" panose="020B0604020202020204" pitchFamily="34" charset="0"/>
              </a:rPr>
            </a:b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 have a slightly lower average price of $156.</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Both host types maintain the same average rating of 5, indicating consistently high guest satisfaction.</a:t>
            </a:r>
            <a:br>
              <a:rPr lang="en-US" sz="1800" b="0" u="none" cap="none" dirty="0">
                <a:latin typeface="Arial" panose="020B0604020202020204" pitchFamily="34" charset="0"/>
                <a:cs typeface="Arial" panose="020B0604020202020204" pitchFamily="34" charset="0"/>
              </a:rPr>
            </a:br>
            <a:br>
              <a:rPr lang="en-US" sz="18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Listings per host:</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There is a significant gap between the number of listings managed by hosts versus </a:t>
            </a: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Hosts are more dominant in volume, while </a:t>
            </a: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 focus on fewer, high-quality listings.</a:t>
            </a:r>
            <a:br>
              <a:rPr lang="en-US" sz="1800" b="0" u="none" cap="none" dirty="0">
                <a:latin typeface="Arial" panose="020B0604020202020204" pitchFamily="34" charset="0"/>
                <a:cs typeface="Arial" panose="020B0604020202020204" pitchFamily="34" charset="0"/>
              </a:rPr>
            </a:br>
            <a:br>
              <a:rPr lang="en-US" sz="18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Summary:</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Most </a:t>
            </a:r>
            <a:r>
              <a:rPr lang="en-US" sz="1800" b="0" u="none" cap="none" dirty="0" err="1">
                <a:latin typeface="Arial" panose="020B0604020202020204" pitchFamily="34" charset="0"/>
                <a:cs typeface="Arial" panose="020B0604020202020204" pitchFamily="34" charset="0"/>
              </a:rPr>
              <a:t>airbnb</a:t>
            </a:r>
            <a:r>
              <a:rPr lang="en-US" sz="1800" b="0" u="none" cap="none" dirty="0">
                <a:latin typeface="Arial" panose="020B0604020202020204" pitchFamily="34" charset="0"/>
                <a:cs typeface="Arial" panose="020B0604020202020204" pitchFamily="34" charset="0"/>
              </a:rPr>
              <a:t> properties are managed by regular hosts, who also tend to set slightly higher prices. </a:t>
            </a:r>
            <a:r>
              <a:rPr lang="en-US" sz="1800" b="0" u="none" cap="none" dirty="0" err="1">
                <a:latin typeface="Arial" panose="020B0604020202020204" pitchFamily="34" charset="0"/>
                <a:cs typeface="Arial" panose="020B0604020202020204" pitchFamily="34" charset="0"/>
              </a:rPr>
              <a:t>Superhosts</a:t>
            </a:r>
            <a:r>
              <a:rPr lang="en-US" sz="1800" b="0" u="none" cap="none" dirty="0">
                <a:latin typeface="Arial" panose="020B0604020202020204" pitchFamily="34" charset="0"/>
                <a:cs typeface="Arial" panose="020B0604020202020204" pitchFamily="34" charset="0"/>
              </a:rPr>
              <a:t>, although fewer in number, maintain equally high guest ratings, highlighting their focus on quality and service.</a:t>
            </a:r>
            <a:br>
              <a:rPr lang="en-US" sz="1800" b="0" u="none" cap="none" dirty="0">
                <a:latin typeface="Arial" panose="020B0604020202020204" pitchFamily="34" charset="0"/>
                <a:cs typeface="Arial" panose="020B0604020202020204" pitchFamily="34" charset="0"/>
              </a:rPr>
            </a:br>
            <a:endParaRPr lang="en-US" sz="1800" b="0" u="none" dirty="0">
              <a:latin typeface="Arial" panose="020B0604020202020204" pitchFamily="34" charset="0"/>
              <a:cs typeface="Arial" panose="020B0604020202020204" pitchFamily="34" charset="0"/>
            </a:endParaRPr>
          </a:p>
        </p:txBody>
      </p:sp>
      <p:pic>
        <p:nvPicPr>
          <p:cNvPr id="4" name="Picture 3" descr="A screenshot of a graph&#10;&#10;AI-generated content may be incorrect.">
            <a:extLst>
              <a:ext uri="{FF2B5EF4-FFF2-40B4-BE49-F238E27FC236}">
                <a16:creationId xmlns:a16="http://schemas.microsoft.com/office/drawing/2014/main" id="{7E7BDEC2-038B-DACC-DCE6-5F9A193C385F}"/>
              </a:ext>
            </a:extLst>
          </p:cNvPr>
          <p:cNvPicPr>
            <a:picLocks noChangeAspect="1"/>
          </p:cNvPicPr>
          <p:nvPr/>
        </p:nvPicPr>
        <p:blipFill>
          <a:blip r:embed="rId2"/>
          <a:stretch>
            <a:fillRect/>
          </a:stretch>
        </p:blipFill>
        <p:spPr>
          <a:xfrm>
            <a:off x="7909809" y="684465"/>
            <a:ext cx="4087119" cy="5830114"/>
          </a:xfrm>
          <a:prstGeom prst="rect">
            <a:avLst/>
          </a:prstGeom>
        </p:spPr>
      </p:pic>
    </p:spTree>
    <p:extLst>
      <p:ext uri="{BB962C8B-B14F-4D97-AF65-F5344CB8AC3E}">
        <p14:creationId xmlns:p14="http://schemas.microsoft.com/office/powerpoint/2010/main" val="2063775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8145-AF6D-CE8C-2E92-972320117E79}"/>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C5F80DE-18AF-274F-E07C-A42BB41D2747}"/>
              </a:ext>
            </a:extLst>
          </p:cNvPr>
          <p:cNvPicPr>
            <a:picLocks noChangeAspect="1"/>
          </p:cNvPicPr>
          <p:nvPr/>
        </p:nvPicPr>
        <p:blipFill>
          <a:blip r:embed="rId2"/>
          <a:stretch>
            <a:fillRect/>
          </a:stretch>
        </p:blipFill>
        <p:spPr>
          <a:xfrm>
            <a:off x="90435" y="70338"/>
            <a:ext cx="12017829" cy="6702251"/>
          </a:xfrm>
          <a:prstGeom prst="rect">
            <a:avLst/>
          </a:prstGeom>
        </p:spPr>
      </p:pic>
    </p:spTree>
    <p:extLst>
      <p:ext uri="{BB962C8B-B14F-4D97-AF65-F5344CB8AC3E}">
        <p14:creationId xmlns:p14="http://schemas.microsoft.com/office/powerpoint/2010/main" val="349665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67F8E-3A22-C3A5-75A7-32653A185CF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DC4C525-31AD-32DC-D2A4-A1BE28769664}"/>
              </a:ext>
            </a:extLst>
          </p:cNvPr>
          <p:cNvSpPr txBox="1"/>
          <p:nvPr/>
        </p:nvSpPr>
        <p:spPr>
          <a:xfrm>
            <a:off x="587502" y="551289"/>
            <a:ext cx="6544818" cy="4985980"/>
          </a:xfrm>
          <a:prstGeom prst="rect">
            <a:avLst/>
          </a:prstGeom>
          <a:noFill/>
        </p:spPr>
        <p:txBody>
          <a:bodyPr wrap="square">
            <a:spAutoFit/>
          </a:bodyPr>
          <a:lstStyle/>
          <a:p>
            <a:pPr>
              <a:buNone/>
            </a:pPr>
            <a:r>
              <a:rPr lang="en-US" sz="4000" b="1" dirty="0">
                <a:solidFill>
                  <a:schemeClr val="bg1"/>
                </a:solidFill>
                <a:latin typeface="Arial" panose="020B0604020202020204" pitchFamily="34" charset="0"/>
                <a:cs typeface="Arial" panose="020B0604020202020204" pitchFamily="34" charset="0"/>
              </a:rPr>
              <a:t>R</a:t>
            </a:r>
            <a:r>
              <a:rPr lang="en-IN" sz="4000" b="1" dirty="0" err="1">
                <a:solidFill>
                  <a:schemeClr val="bg1"/>
                </a:solidFill>
                <a:latin typeface="Arial" panose="020B0604020202020204" pitchFamily="34" charset="0"/>
                <a:cs typeface="Arial" panose="020B0604020202020204" pitchFamily="34" charset="0"/>
              </a:rPr>
              <a:t>ating</a:t>
            </a:r>
            <a:r>
              <a:rPr lang="en-IN" sz="4000" b="1" dirty="0">
                <a:solidFill>
                  <a:schemeClr val="bg1"/>
                </a:solidFill>
                <a:latin typeface="Arial" panose="020B0604020202020204" pitchFamily="34" charset="0"/>
                <a:cs typeface="Arial" panose="020B0604020202020204" pitchFamily="34" charset="0"/>
              </a:rPr>
              <a:t> &amp; Review Analysis</a:t>
            </a:r>
            <a:endParaRPr lang="en-US" sz="4000" b="1" dirty="0">
              <a:solidFill>
                <a:schemeClr val="bg1"/>
              </a:solidFill>
              <a:latin typeface="Arial" panose="020B0604020202020204" pitchFamily="34" charset="0"/>
              <a:cs typeface="Arial" panose="020B0604020202020204" pitchFamily="34" charset="0"/>
            </a:endParaRPr>
          </a:p>
          <a:p>
            <a:pPr>
              <a:buNone/>
            </a:pPr>
            <a:r>
              <a:rPr lang="en-US" dirty="0">
                <a:solidFill>
                  <a:schemeClr val="bg1"/>
                </a:solidFill>
                <a:latin typeface="Arial" panose="020B0604020202020204" pitchFamily="34" charset="0"/>
                <a:cs typeface="Arial" panose="020B0604020202020204" pitchFamily="34" charset="0"/>
              </a:rPr>
              <a:t>-----------------------------------------------------------------------------</a:t>
            </a:r>
          </a:p>
          <a:p>
            <a:pPr>
              <a:buNone/>
            </a:pP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This dashboard analyzes customer feedback through ratings and review activity across different property types.</a:t>
            </a:r>
          </a:p>
          <a:p>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Overall Ratings</a:t>
            </a:r>
            <a:r>
              <a:rPr lang="en-US" sz="2000" dirty="0">
                <a:solidFill>
                  <a:schemeClr val="bg1"/>
                </a:solidFill>
                <a:latin typeface="Arial" panose="020B0604020202020204" pitchFamily="34" charset="0"/>
                <a:cs typeface="Arial" panose="020B0604020202020204" pitchFamily="34" charset="0"/>
              </a:rPr>
              <a:t>:</a:t>
            </a:r>
          </a:p>
          <a:p>
            <a:r>
              <a:rPr lang="en-US" dirty="0">
                <a:solidFill>
                  <a:schemeClr val="bg1"/>
                </a:solidFill>
                <a:latin typeface="Arial" panose="020B0604020202020204" pitchFamily="34" charset="0"/>
                <a:cs typeface="Arial" panose="020B0604020202020204" pitchFamily="34" charset="0"/>
              </a:rPr>
              <a:t>The average rating across listings is 4.71.</a:t>
            </a:r>
          </a:p>
          <a:p>
            <a:r>
              <a:rPr lang="en-US" dirty="0">
                <a:solidFill>
                  <a:schemeClr val="bg1"/>
                </a:solidFill>
                <a:latin typeface="Arial" panose="020B0604020202020204" pitchFamily="34" charset="0"/>
                <a:cs typeface="Arial" panose="020B0604020202020204" pitchFamily="34" charset="0"/>
              </a:rPr>
              <a:t>On average, each listing receives about 1.77 reviews per month, indicating consistent guest engagement.</a:t>
            </a:r>
          </a:p>
          <a:p>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Average Rating by Property Type</a:t>
            </a:r>
            <a:r>
              <a:rPr lang="en-US" sz="2000" dirty="0">
                <a:solidFill>
                  <a:schemeClr val="bg1"/>
                </a:solidFill>
                <a:latin typeface="Arial" panose="020B0604020202020204" pitchFamily="34" charset="0"/>
                <a:cs typeface="Arial" panose="020B0604020202020204" pitchFamily="34" charset="0"/>
              </a:rPr>
              <a:t>:</a:t>
            </a:r>
          </a:p>
          <a:p>
            <a:r>
              <a:rPr lang="en-US" dirty="0">
                <a:solidFill>
                  <a:schemeClr val="bg1"/>
                </a:solidFill>
                <a:latin typeface="Arial" panose="020B0604020202020204" pitchFamily="34" charset="0"/>
                <a:cs typeface="Arial" panose="020B0604020202020204" pitchFamily="34" charset="0"/>
              </a:rPr>
              <a:t>Entire homes receive the highest average rating (4.72)</a:t>
            </a:r>
          </a:p>
          <a:p>
            <a:r>
              <a:rPr lang="en-US" dirty="0">
                <a:solidFill>
                  <a:schemeClr val="bg1"/>
                </a:solidFill>
                <a:latin typeface="Arial" panose="020B0604020202020204" pitchFamily="34" charset="0"/>
                <a:cs typeface="Arial" panose="020B0604020202020204" pitchFamily="34" charset="0"/>
              </a:rPr>
              <a:t>Private rooms follow with 4.68, while hotel rooms and shared rooms have slightly lower ratings at 4.62 and 4.52, respectively.</a:t>
            </a:r>
          </a:p>
        </p:txBody>
      </p:sp>
      <p:pic>
        <p:nvPicPr>
          <p:cNvPr id="3" name="Picture 2" descr="A graph of blue and grey bars&#10;&#10;AI-generated content may be incorrect.">
            <a:extLst>
              <a:ext uri="{FF2B5EF4-FFF2-40B4-BE49-F238E27FC236}">
                <a16:creationId xmlns:a16="http://schemas.microsoft.com/office/drawing/2014/main" id="{6F9E5BA2-CC27-16CA-D432-1D9AC54D495D}"/>
              </a:ext>
            </a:extLst>
          </p:cNvPr>
          <p:cNvPicPr>
            <a:picLocks noChangeAspect="1"/>
          </p:cNvPicPr>
          <p:nvPr/>
        </p:nvPicPr>
        <p:blipFill>
          <a:blip r:embed="rId2"/>
          <a:stretch>
            <a:fillRect/>
          </a:stretch>
        </p:blipFill>
        <p:spPr>
          <a:xfrm>
            <a:off x="7862804" y="2173978"/>
            <a:ext cx="3477110" cy="4391638"/>
          </a:xfrm>
          <a:prstGeom prst="rect">
            <a:avLst/>
          </a:prstGeom>
        </p:spPr>
      </p:pic>
      <p:pic>
        <p:nvPicPr>
          <p:cNvPr id="5" name="Picture 4" descr="A number on a white background&#10;&#10;AI-generated content may be incorrect.">
            <a:extLst>
              <a:ext uri="{FF2B5EF4-FFF2-40B4-BE49-F238E27FC236}">
                <a16:creationId xmlns:a16="http://schemas.microsoft.com/office/drawing/2014/main" id="{A737D3A9-4DCE-099C-BDB2-4F9FB2F67673}"/>
              </a:ext>
            </a:extLst>
          </p:cNvPr>
          <p:cNvPicPr>
            <a:picLocks noChangeAspect="1"/>
          </p:cNvPicPr>
          <p:nvPr/>
        </p:nvPicPr>
        <p:blipFill>
          <a:blip r:embed="rId3"/>
          <a:stretch>
            <a:fillRect/>
          </a:stretch>
        </p:blipFill>
        <p:spPr>
          <a:xfrm>
            <a:off x="8054828" y="365536"/>
            <a:ext cx="3029373" cy="1524213"/>
          </a:xfrm>
          <a:prstGeom prst="rect">
            <a:avLst/>
          </a:prstGeom>
        </p:spPr>
      </p:pic>
    </p:spTree>
    <p:extLst>
      <p:ext uri="{BB962C8B-B14F-4D97-AF65-F5344CB8AC3E}">
        <p14:creationId xmlns:p14="http://schemas.microsoft.com/office/powerpoint/2010/main" val="2768639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4B11-D37C-8242-A0AF-77A4E84E44A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A521D54-19B2-1CC8-0F1F-5BAA874FE2AA}"/>
              </a:ext>
            </a:extLst>
          </p:cNvPr>
          <p:cNvSpPr txBox="1"/>
          <p:nvPr/>
        </p:nvSpPr>
        <p:spPr>
          <a:xfrm>
            <a:off x="587502" y="551289"/>
            <a:ext cx="6544818" cy="5847755"/>
          </a:xfrm>
          <a:prstGeom prst="rect">
            <a:avLst/>
          </a:prstGeom>
          <a:noFill/>
        </p:spPr>
        <p:txBody>
          <a:bodyPr wrap="square">
            <a:spAutoFit/>
          </a:bodyPr>
          <a:lstStyle/>
          <a:p>
            <a:pPr>
              <a:buNone/>
            </a:pPr>
            <a:r>
              <a:rPr lang="en-US" sz="4000" b="1" dirty="0">
                <a:solidFill>
                  <a:schemeClr val="bg1"/>
                </a:solidFill>
                <a:latin typeface="Arial" panose="020B0604020202020204" pitchFamily="34" charset="0"/>
                <a:cs typeface="Arial" panose="020B0604020202020204" pitchFamily="34" charset="0"/>
              </a:rPr>
              <a:t>R</a:t>
            </a:r>
            <a:r>
              <a:rPr lang="en-IN" sz="4000" b="1" dirty="0" err="1">
                <a:solidFill>
                  <a:schemeClr val="bg1"/>
                </a:solidFill>
                <a:latin typeface="Arial" panose="020B0604020202020204" pitchFamily="34" charset="0"/>
                <a:cs typeface="Arial" panose="020B0604020202020204" pitchFamily="34" charset="0"/>
              </a:rPr>
              <a:t>ating</a:t>
            </a:r>
            <a:r>
              <a:rPr lang="en-IN" sz="4000" b="1" dirty="0">
                <a:solidFill>
                  <a:schemeClr val="bg1"/>
                </a:solidFill>
                <a:latin typeface="Arial" panose="020B0604020202020204" pitchFamily="34" charset="0"/>
                <a:cs typeface="Arial" panose="020B0604020202020204" pitchFamily="34" charset="0"/>
              </a:rPr>
              <a:t> &amp; Review Analysis</a:t>
            </a:r>
            <a:endParaRPr lang="en-US" sz="4000" b="1" dirty="0">
              <a:solidFill>
                <a:schemeClr val="bg1"/>
              </a:solidFill>
              <a:latin typeface="Arial" panose="020B0604020202020204" pitchFamily="34" charset="0"/>
              <a:cs typeface="Arial" panose="020B0604020202020204" pitchFamily="34" charset="0"/>
            </a:endParaRPr>
          </a:p>
          <a:p>
            <a:pPr>
              <a:buNone/>
            </a:pPr>
            <a:r>
              <a:rPr lang="en-US" dirty="0">
                <a:solidFill>
                  <a:schemeClr val="bg1"/>
                </a:solidFill>
                <a:latin typeface="Arial" panose="020B0604020202020204" pitchFamily="34" charset="0"/>
                <a:cs typeface="Arial" panose="020B0604020202020204" pitchFamily="34" charset="0"/>
              </a:rPr>
              <a:t>-----------------------------------------------------------------------------</a:t>
            </a:r>
          </a:p>
          <a:p>
            <a:pPr>
              <a:buNone/>
            </a:pPr>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Category Ratings:</a:t>
            </a:r>
          </a:p>
          <a:p>
            <a:r>
              <a:rPr lang="en-US" dirty="0">
                <a:solidFill>
                  <a:schemeClr val="bg1"/>
                </a:solidFill>
                <a:latin typeface="Arial" panose="020B0604020202020204" pitchFamily="34" charset="0"/>
                <a:cs typeface="Arial" panose="020B0604020202020204" pitchFamily="34" charset="0"/>
              </a:rPr>
              <a:t>Cleanliness and location both score 4.73 on average.</a:t>
            </a:r>
          </a:p>
          <a:p>
            <a:r>
              <a:rPr lang="en-US" dirty="0">
                <a:solidFill>
                  <a:schemeClr val="bg1"/>
                </a:solidFill>
                <a:latin typeface="Arial" panose="020B0604020202020204" pitchFamily="34" charset="0"/>
                <a:cs typeface="Arial" panose="020B0604020202020204" pitchFamily="34" charset="0"/>
              </a:rPr>
              <a:t>Value for money is slightly lower at 4.62, suggesting a potential area of improvement.</a:t>
            </a:r>
          </a:p>
          <a:p>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High-Rating Budget Listings:</a:t>
            </a:r>
          </a:p>
          <a:p>
            <a:r>
              <a:rPr lang="en-US" dirty="0">
                <a:solidFill>
                  <a:schemeClr val="bg1"/>
                </a:solidFill>
                <a:latin typeface="Arial" panose="020B0604020202020204" pitchFamily="34" charset="0"/>
                <a:cs typeface="Arial" panose="020B0604020202020204" pitchFamily="34" charset="0"/>
              </a:rPr>
              <a:t>Several listings offer both high ratings (above 4.8) and budget-friendly prices (as low as $48–$112).</a:t>
            </a:r>
          </a:p>
          <a:p>
            <a:r>
              <a:rPr lang="en-US" dirty="0">
                <a:solidFill>
                  <a:schemeClr val="bg1"/>
                </a:solidFill>
                <a:latin typeface="Arial" panose="020B0604020202020204" pitchFamily="34" charset="0"/>
                <a:cs typeface="Arial" panose="020B0604020202020204" pitchFamily="34" charset="0"/>
              </a:rPr>
              <a:t>These are mainly private rooms and entire homes hosted by both hosts and </a:t>
            </a:r>
            <a:r>
              <a:rPr lang="en-US" dirty="0" err="1">
                <a:solidFill>
                  <a:schemeClr val="bg1"/>
                </a:solidFill>
                <a:latin typeface="Arial" panose="020B0604020202020204" pitchFamily="34" charset="0"/>
                <a:cs typeface="Arial" panose="020B0604020202020204" pitchFamily="34" charset="0"/>
              </a:rPr>
              <a:t>superhosts</a:t>
            </a:r>
            <a:r>
              <a:rPr lang="en-US" dirty="0">
                <a:solidFill>
                  <a:schemeClr val="bg1"/>
                </a:solidFill>
                <a:latin typeface="Arial" panose="020B0604020202020204" pitchFamily="34" charset="0"/>
                <a:cs typeface="Arial" panose="020B0604020202020204" pitchFamily="34" charset="0"/>
              </a:rPr>
              <a:t> across various neighborhoods.</a:t>
            </a:r>
          </a:p>
          <a:p>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Summary:</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Guests rate their stays highly overall, especially for cleanliness and location. Entire homes tend to receive the best feedback. Budget options with excellent ratings show that affordability doesn’t necessarily compromise guest satisfaction.</a:t>
            </a:r>
          </a:p>
        </p:txBody>
      </p:sp>
      <p:pic>
        <p:nvPicPr>
          <p:cNvPr id="4" name="Picture 3" descr="A screenshot of a computer&#10;&#10;AI-generated content may be incorrect.">
            <a:extLst>
              <a:ext uri="{FF2B5EF4-FFF2-40B4-BE49-F238E27FC236}">
                <a16:creationId xmlns:a16="http://schemas.microsoft.com/office/drawing/2014/main" id="{54100F02-7C52-97EC-06C0-461E0B6821F3}"/>
              </a:ext>
            </a:extLst>
          </p:cNvPr>
          <p:cNvPicPr>
            <a:picLocks noChangeAspect="1"/>
          </p:cNvPicPr>
          <p:nvPr/>
        </p:nvPicPr>
        <p:blipFill>
          <a:blip r:embed="rId2"/>
          <a:stretch>
            <a:fillRect/>
          </a:stretch>
        </p:blipFill>
        <p:spPr>
          <a:xfrm>
            <a:off x="7204668" y="882885"/>
            <a:ext cx="4682532" cy="5601482"/>
          </a:xfrm>
          <a:prstGeom prst="rect">
            <a:avLst/>
          </a:prstGeom>
        </p:spPr>
      </p:pic>
    </p:spTree>
    <p:extLst>
      <p:ext uri="{BB962C8B-B14F-4D97-AF65-F5344CB8AC3E}">
        <p14:creationId xmlns:p14="http://schemas.microsoft.com/office/powerpoint/2010/main" val="405173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C2B74-F5AB-F846-F108-55302EB55973}"/>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F7818A8B-2538-C195-577D-567A8A9BDA34}"/>
              </a:ext>
            </a:extLst>
          </p:cNvPr>
          <p:cNvPicPr>
            <a:picLocks noChangeAspect="1"/>
          </p:cNvPicPr>
          <p:nvPr/>
        </p:nvPicPr>
        <p:blipFill>
          <a:blip r:embed="rId2"/>
          <a:stretch>
            <a:fillRect/>
          </a:stretch>
        </p:blipFill>
        <p:spPr>
          <a:xfrm>
            <a:off x="110532" y="80386"/>
            <a:ext cx="11987684" cy="6702251"/>
          </a:xfrm>
          <a:prstGeom prst="rect">
            <a:avLst/>
          </a:prstGeom>
        </p:spPr>
      </p:pic>
    </p:spTree>
    <p:extLst>
      <p:ext uri="{BB962C8B-B14F-4D97-AF65-F5344CB8AC3E}">
        <p14:creationId xmlns:p14="http://schemas.microsoft.com/office/powerpoint/2010/main" val="971361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0D9E2-A59B-89F8-026C-D8DB138F3C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5FB310-7637-58F6-AC7F-DA8B28E564B4}"/>
              </a:ext>
            </a:extLst>
          </p:cNvPr>
          <p:cNvSpPr>
            <a:spLocks noGrp="1"/>
          </p:cNvSpPr>
          <p:nvPr>
            <p:ph type="ctrTitle"/>
          </p:nvPr>
        </p:nvSpPr>
        <p:spPr>
          <a:xfrm>
            <a:off x="430695" y="425717"/>
            <a:ext cx="7222602" cy="6006566"/>
          </a:xfrm>
        </p:spPr>
        <p:txBody>
          <a:bodyPr anchor="t">
            <a:normAutofit/>
          </a:bodyPr>
          <a:lstStyle/>
          <a:p>
            <a:pPr algn="l"/>
            <a:r>
              <a:rPr lang="en-IN" sz="4000" u="none" dirty="0">
                <a:latin typeface="Arial" panose="020B0604020202020204" pitchFamily="34" charset="0"/>
                <a:cs typeface="Arial" panose="020B0604020202020204" pitchFamily="34" charset="0"/>
              </a:rPr>
              <a:t>Amenities &amp; Property Features</a:t>
            </a:r>
            <a:br>
              <a:rPr lang="en-US" sz="1800" b="0" u="none" dirty="0">
                <a:latin typeface="Arial" panose="020B0604020202020204" pitchFamily="34" charset="0"/>
                <a:cs typeface="Arial" panose="020B0604020202020204" pitchFamily="34" charset="0"/>
              </a:rPr>
            </a:br>
            <a:r>
              <a:rPr lang="en-US" sz="1800" b="0" u="none" dirty="0">
                <a:latin typeface="Arial" panose="020B0604020202020204" pitchFamily="34" charset="0"/>
                <a:cs typeface="Arial" panose="020B0604020202020204" pitchFamily="34" charset="0"/>
              </a:rPr>
              <a:t>--------------------------------------------------------------------------------------------</a:t>
            </a:r>
            <a:br>
              <a:rPr lang="en-US" sz="1800" b="0" u="none" dirty="0">
                <a:latin typeface="Arial" panose="020B0604020202020204" pitchFamily="34" charset="0"/>
                <a:cs typeface="Arial" panose="020B0604020202020204" pitchFamily="34" charset="0"/>
              </a:rPr>
            </a:br>
            <a:br>
              <a:rPr lang="en-US" sz="1800" b="0" u="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This analysis explores property characteristics, capacity, and amenities across listings.</a:t>
            </a:r>
            <a:br>
              <a:rPr lang="en-US" sz="1800" b="0" u="none" cap="none" dirty="0">
                <a:latin typeface="Arial" panose="020B0604020202020204" pitchFamily="34" charset="0"/>
                <a:cs typeface="Arial" panose="020B0604020202020204" pitchFamily="34" charset="0"/>
              </a:rPr>
            </a:br>
            <a:br>
              <a:rPr lang="en-US" sz="18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Price &amp; rating by property type:</a:t>
            </a:r>
            <a:br>
              <a:rPr lang="en-US" sz="200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entire homes have the highest average price ($173.2) and a strong average rating (4.7).</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Shared rooms are the most affordable ($81.3) but have slightly lower ratings (4.5).</a:t>
            </a:r>
            <a:br>
              <a:rPr lang="en-US" sz="1800" b="0" u="none" cap="none" dirty="0">
                <a:latin typeface="Arial" panose="020B0604020202020204" pitchFamily="34" charset="0"/>
                <a:cs typeface="Arial" panose="020B0604020202020204" pitchFamily="34" charset="0"/>
              </a:rPr>
            </a:br>
            <a:br>
              <a:rPr lang="en-US" sz="18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Guest capacity:</a:t>
            </a:r>
            <a:br>
              <a:rPr lang="en-US" sz="200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listings are fairly balanced:</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51% host fewer than 4 guests</a:t>
            </a:r>
            <a:br>
              <a:rPr lang="en-US" sz="1800" b="0" u="none" cap="none" dirty="0">
                <a:latin typeface="Arial" panose="020B0604020202020204" pitchFamily="34" charset="0"/>
                <a:cs typeface="Arial" panose="020B0604020202020204" pitchFamily="34" charset="0"/>
              </a:rPr>
            </a:br>
            <a:r>
              <a:rPr lang="en-US" sz="1800" b="0" u="none" cap="none" dirty="0">
                <a:latin typeface="Arial" panose="020B0604020202020204" pitchFamily="34" charset="0"/>
                <a:cs typeface="Arial" panose="020B0604020202020204" pitchFamily="34" charset="0"/>
              </a:rPr>
              <a:t>49% can accommodate 4+ guests</a:t>
            </a:r>
            <a:br>
              <a:rPr lang="en-US" sz="1800" b="0" u="none" cap="none" dirty="0">
                <a:latin typeface="Arial" panose="020B0604020202020204" pitchFamily="34" charset="0"/>
                <a:cs typeface="Arial" panose="020B0604020202020204" pitchFamily="34" charset="0"/>
              </a:rPr>
            </a:br>
            <a:endParaRPr lang="en-US" sz="1800" b="0" u="none" dirty="0">
              <a:latin typeface="Arial" panose="020B0604020202020204" pitchFamily="34" charset="0"/>
              <a:cs typeface="Arial" panose="020B0604020202020204" pitchFamily="34" charset="0"/>
            </a:endParaRPr>
          </a:p>
        </p:txBody>
      </p:sp>
      <p:pic>
        <p:nvPicPr>
          <p:cNvPr id="4" name="Picture 3" descr="A graph of blue and white bars&#10;&#10;AI-generated content may be incorrect.">
            <a:extLst>
              <a:ext uri="{FF2B5EF4-FFF2-40B4-BE49-F238E27FC236}">
                <a16:creationId xmlns:a16="http://schemas.microsoft.com/office/drawing/2014/main" id="{4E089C0F-7A4A-76B8-7186-CE5430EA0D3A}"/>
              </a:ext>
            </a:extLst>
          </p:cNvPr>
          <p:cNvPicPr>
            <a:picLocks noChangeAspect="1"/>
          </p:cNvPicPr>
          <p:nvPr/>
        </p:nvPicPr>
        <p:blipFill>
          <a:blip r:embed="rId2"/>
          <a:stretch>
            <a:fillRect/>
          </a:stretch>
        </p:blipFill>
        <p:spPr>
          <a:xfrm>
            <a:off x="7728665" y="1067203"/>
            <a:ext cx="4305901" cy="5144218"/>
          </a:xfrm>
          <a:prstGeom prst="rect">
            <a:avLst/>
          </a:prstGeom>
        </p:spPr>
      </p:pic>
    </p:spTree>
    <p:extLst>
      <p:ext uri="{BB962C8B-B14F-4D97-AF65-F5344CB8AC3E}">
        <p14:creationId xmlns:p14="http://schemas.microsoft.com/office/powerpoint/2010/main" val="357680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FEDD1-67E5-677A-897F-701B68B544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0ED806-A9BB-7E77-1C8D-A772D2FBFB1E}"/>
              </a:ext>
            </a:extLst>
          </p:cNvPr>
          <p:cNvSpPr>
            <a:spLocks noGrp="1"/>
          </p:cNvSpPr>
          <p:nvPr>
            <p:ph type="ctrTitle"/>
          </p:nvPr>
        </p:nvSpPr>
        <p:spPr>
          <a:xfrm>
            <a:off x="430695" y="425717"/>
            <a:ext cx="7222602" cy="6006566"/>
          </a:xfrm>
        </p:spPr>
        <p:txBody>
          <a:bodyPr anchor="t">
            <a:normAutofit fontScale="90000"/>
          </a:bodyPr>
          <a:lstStyle/>
          <a:p>
            <a:pPr algn="l"/>
            <a:r>
              <a:rPr lang="en-IN" sz="4000" u="none" dirty="0">
                <a:latin typeface="Arial" panose="020B0604020202020204" pitchFamily="34" charset="0"/>
                <a:cs typeface="Arial" panose="020B0604020202020204" pitchFamily="34" charset="0"/>
              </a:rPr>
              <a:t>Amenities &amp; Property Features</a:t>
            </a:r>
            <a:br>
              <a:rPr lang="en-US" sz="1800" b="0" u="none" dirty="0">
                <a:latin typeface="Arial" panose="020B0604020202020204" pitchFamily="34" charset="0"/>
                <a:cs typeface="Arial" panose="020B0604020202020204" pitchFamily="34" charset="0"/>
              </a:rPr>
            </a:br>
            <a:r>
              <a:rPr lang="en-US" sz="1800" b="0" u="none" dirty="0">
                <a:latin typeface="Arial" panose="020B0604020202020204" pitchFamily="34" charset="0"/>
                <a:cs typeface="Arial" panose="020B0604020202020204" pitchFamily="34" charset="0"/>
              </a:rPr>
              <a:t>--------------------------------------------------------------------------------------------</a:t>
            </a:r>
            <a:br>
              <a:rPr lang="en-US" sz="1800" b="0" u="none" dirty="0">
                <a:latin typeface="Arial" panose="020B0604020202020204" pitchFamily="34" charset="0"/>
                <a:cs typeface="Arial" panose="020B0604020202020204" pitchFamily="34" charset="0"/>
              </a:rPr>
            </a:br>
            <a:br>
              <a:rPr lang="en-US" sz="1800" b="0" u="none" dirty="0">
                <a:latin typeface="Arial" panose="020B0604020202020204" pitchFamily="34" charset="0"/>
                <a:cs typeface="Arial" panose="020B0604020202020204" pitchFamily="34" charset="0"/>
              </a:rPr>
            </a:br>
            <a:r>
              <a:rPr lang="en-US" sz="2200" u="none" cap="none" dirty="0">
                <a:latin typeface="Arial" panose="020B0604020202020204" pitchFamily="34" charset="0"/>
                <a:cs typeface="Arial" panose="020B0604020202020204" pitchFamily="34" charset="0"/>
              </a:rPr>
              <a:t>Bedroom count:</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1-bedroom listings dominate (66K).</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2-bedroom (21K) and 3+ bedrooms (5K) are less common.</a:t>
            </a:r>
            <a:br>
              <a:rPr lang="en-US" sz="2000" b="0" u="none" cap="none" dirty="0">
                <a:latin typeface="Arial" panose="020B0604020202020204" pitchFamily="34" charset="0"/>
                <a:cs typeface="Arial" panose="020B0604020202020204" pitchFamily="34" charset="0"/>
              </a:rPr>
            </a:br>
            <a:br>
              <a:rPr lang="en-US" sz="2000" b="0" u="none" cap="none" dirty="0">
                <a:latin typeface="Arial" panose="020B0604020202020204" pitchFamily="34" charset="0"/>
                <a:cs typeface="Arial" panose="020B0604020202020204" pitchFamily="34" charset="0"/>
              </a:rPr>
            </a:br>
            <a:r>
              <a:rPr lang="en-US" sz="2200" u="none" cap="none" dirty="0">
                <a:latin typeface="Arial" panose="020B0604020202020204" pitchFamily="34" charset="0"/>
                <a:cs typeface="Arial" panose="020B0604020202020204" pitchFamily="34" charset="0"/>
              </a:rPr>
              <a:t>Bathroom type:</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the vast majority (93.7%) offer private bathrooms, indicating a preference for more private amenities.</a:t>
            </a:r>
            <a:br>
              <a:rPr lang="en-US" sz="2000" b="0" u="none" cap="none" dirty="0">
                <a:latin typeface="Arial" panose="020B0604020202020204" pitchFamily="34" charset="0"/>
                <a:cs typeface="Arial" panose="020B0604020202020204" pitchFamily="34" charset="0"/>
              </a:rPr>
            </a:br>
            <a:br>
              <a:rPr lang="en-US" sz="2000" b="0" u="none" cap="none" dirty="0">
                <a:latin typeface="Arial" panose="020B0604020202020204" pitchFamily="34" charset="0"/>
                <a:cs typeface="Arial" panose="020B0604020202020204" pitchFamily="34" charset="0"/>
              </a:rPr>
            </a:br>
            <a:r>
              <a:rPr lang="en-US" sz="2200" u="none" cap="none" dirty="0">
                <a:latin typeface="Arial" panose="020B0604020202020204" pitchFamily="34" charset="0"/>
                <a:cs typeface="Arial" panose="020B0604020202020204" pitchFamily="34" charset="0"/>
              </a:rPr>
              <a:t>Neighborhood distribution:</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I </a:t>
            </a:r>
            <a:r>
              <a:rPr lang="en-US" sz="2000" b="0" u="none" cap="none" dirty="0" err="1">
                <a:latin typeface="Arial" panose="020B0604020202020204" pitchFamily="34" charset="0"/>
                <a:cs typeface="Arial" panose="020B0604020202020204" pitchFamily="34" charset="0"/>
              </a:rPr>
              <a:t>centro</a:t>
            </a:r>
            <a:r>
              <a:rPr lang="en-US" sz="2000" b="0" u="none" cap="none" dirty="0">
                <a:latin typeface="Arial" panose="020B0604020202020204" pitchFamily="34" charset="0"/>
                <a:cs typeface="Arial" panose="020B0604020202020204" pitchFamily="34" charset="0"/>
              </a:rPr>
              <a:t> storico and </a:t>
            </a:r>
            <a:r>
              <a:rPr lang="en-US" sz="2000" b="0" u="none" cap="none" dirty="0" err="1">
                <a:latin typeface="Arial" panose="020B0604020202020204" pitchFamily="34" charset="0"/>
                <a:cs typeface="Arial" panose="020B0604020202020204" pitchFamily="34" charset="0"/>
              </a:rPr>
              <a:t>centro</a:t>
            </a:r>
            <a:r>
              <a:rPr lang="en-US" sz="2000" b="0" u="none" cap="none" dirty="0">
                <a:latin typeface="Arial" panose="020B0604020202020204" pitchFamily="34" charset="0"/>
                <a:cs typeface="Arial" panose="020B0604020202020204" pitchFamily="34" charset="0"/>
              </a:rPr>
              <a:t> storico have the highest concentrations of listings.</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Private and entire homes are the most common property types across neighborhoods.</a:t>
            </a:r>
            <a:br>
              <a:rPr lang="en-US" sz="2000" b="0" u="none" cap="none" dirty="0">
                <a:latin typeface="Arial" panose="020B0604020202020204" pitchFamily="34" charset="0"/>
                <a:cs typeface="Arial" panose="020B0604020202020204" pitchFamily="34" charset="0"/>
              </a:rPr>
            </a:br>
            <a:br>
              <a:rPr lang="en-US" sz="2000" b="0" u="none" cap="none" dirty="0">
                <a:latin typeface="Arial" panose="020B0604020202020204" pitchFamily="34" charset="0"/>
                <a:cs typeface="Arial" panose="020B0604020202020204" pitchFamily="34" charset="0"/>
              </a:rPr>
            </a:br>
            <a:r>
              <a:rPr lang="en-US" sz="2200" u="none" cap="none" dirty="0">
                <a:latin typeface="Arial" panose="020B0604020202020204" pitchFamily="34" charset="0"/>
                <a:cs typeface="Arial" panose="020B0604020202020204" pitchFamily="34" charset="0"/>
              </a:rPr>
              <a:t>Summary:</a:t>
            </a:r>
            <a:br>
              <a:rPr lang="en-US" sz="2000" b="0" u="none" cap="none" dirty="0">
                <a:latin typeface="Arial" panose="020B0604020202020204" pitchFamily="34" charset="0"/>
                <a:cs typeface="Arial" panose="020B0604020202020204" pitchFamily="34" charset="0"/>
              </a:rPr>
            </a:br>
            <a:r>
              <a:rPr lang="en-US" sz="2000" b="0" u="none" cap="none" dirty="0">
                <a:latin typeface="Arial" panose="020B0604020202020204" pitchFamily="34" charset="0"/>
                <a:cs typeface="Arial" panose="020B0604020202020204" pitchFamily="34" charset="0"/>
              </a:rPr>
              <a:t>listings tend to favor smaller properties with private bathrooms. Entire homes command higher prices but maintain strong ratings, while shared spaces remain the budget-friendly option.</a:t>
            </a:r>
            <a:br>
              <a:rPr lang="en-US" sz="2000" b="0" u="none" cap="none" dirty="0">
                <a:latin typeface="Arial" panose="020B0604020202020204" pitchFamily="34" charset="0"/>
                <a:cs typeface="Arial" panose="020B0604020202020204" pitchFamily="34" charset="0"/>
              </a:rPr>
            </a:br>
            <a:br>
              <a:rPr lang="en-US" sz="2000" b="0" u="none" cap="none" dirty="0">
                <a:latin typeface="Arial" panose="020B0604020202020204" pitchFamily="34" charset="0"/>
                <a:cs typeface="Arial" panose="020B0604020202020204" pitchFamily="34" charset="0"/>
              </a:rPr>
            </a:br>
            <a:endParaRPr lang="en-US" sz="2000" b="0" u="none" dirty="0">
              <a:latin typeface="Arial" panose="020B0604020202020204" pitchFamily="34" charset="0"/>
              <a:cs typeface="Arial" panose="020B06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6D4A0FFD-BB4E-1755-D125-EDAE901252D0}"/>
              </a:ext>
            </a:extLst>
          </p:cNvPr>
          <p:cNvPicPr>
            <a:picLocks noChangeAspect="1"/>
          </p:cNvPicPr>
          <p:nvPr/>
        </p:nvPicPr>
        <p:blipFill>
          <a:blip r:embed="rId2"/>
          <a:stretch>
            <a:fillRect/>
          </a:stretch>
        </p:blipFill>
        <p:spPr>
          <a:xfrm>
            <a:off x="7653297" y="425717"/>
            <a:ext cx="4286848" cy="6230219"/>
          </a:xfrm>
          <a:prstGeom prst="rect">
            <a:avLst/>
          </a:prstGeom>
        </p:spPr>
      </p:pic>
    </p:spTree>
    <p:extLst>
      <p:ext uri="{BB962C8B-B14F-4D97-AF65-F5344CB8AC3E}">
        <p14:creationId xmlns:p14="http://schemas.microsoft.com/office/powerpoint/2010/main" val="306120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9DFD9-497C-4A4B-ECE7-20DAA0B54E5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9B2571C-E44A-E392-1792-2BDC2DC6CF3F}"/>
              </a:ext>
            </a:extLst>
          </p:cNvPr>
          <p:cNvSpPr txBox="1"/>
          <p:nvPr/>
        </p:nvSpPr>
        <p:spPr>
          <a:xfrm>
            <a:off x="624459" y="351234"/>
            <a:ext cx="10943082" cy="6155531"/>
          </a:xfrm>
          <a:prstGeom prst="rect">
            <a:avLst/>
          </a:prstGeom>
          <a:noFill/>
        </p:spPr>
        <p:txBody>
          <a:bodyPr wrap="square">
            <a:spAutoFit/>
          </a:bodyPr>
          <a:lstStyle/>
          <a:p>
            <a:r>
              <a:rPr lang="en-US" sz="4000" b="1" dirty="0">
                <a:solidFill>
                  <a:schemeClr val="bg1"/>
                </a:solidFill>
                <a:latin typeface="Arial" panose="020B0604020202020204" pitchFamily="34" charset="0"/>
                <a:cs typeface="Arial" panose="020B0604020202020204" pitchFamily="34" charset="0"/>
              </a:rPr>
              <a:t>                           Conclusion</a:t>
            </a:r>
          </a:p>
          <a:p>
            <a:r>
              <a:rPr lang="en-US" dirty="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Hosts: </a:t>
            </a:r>
            <a:r>
              <a:rPr lang="en-US" dirty="0">
                <a:solidFill>
                  <a:schemeClr val="bg1"/>
                </a:solidFill>
                <a:latin typeface="Arial" panose="020B0604020202020204" pitchFamily="34" charset="0"/>
                <a:cs typeface="Arial" panose="020B0604020202020204" pitchFamily="34" charset="0"/>
              </a:rPr>
              <a:t>Regular hosts hold 69% of listings; </a:t>
            </a:r>
            <a:r>
              <a:rPr lang="en-US" dirty="0" err="1">
                <a:solidFill>
                  <a:schemeClr val="bg1"/>
                </a:solidFill>
                <a:latin typeface="Arial" panose="020B0604020202020204" pitchFamily="34" charset="0"/>
                <a:cs typeface="Arial" panose="020B0604020202020204" pitchFamily="34" charset="0"/>
              </a:rPr>
              <a:t>Superhosts</a:t>
            </a:r>
            <a:r>
              <a:rPr lang="en-US" dirty="0">
                <a:solidFill>
                  <a:schemeClr val="bg1"/>
                </a:solidFill>
                <a:latin typeface="Arial" panose="020B0604020202020204" pitchFamily="34" charset="0"/>
                <a:cs typeface="Arial" panose="020B0604020202020204" pitchFamily="34" charset="0"/>
              </a:rPr>
              <a:t> maintain higher ratings but charge similar prices—indicating untapped pricing potential.</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Property Types: </a:t>
            </a:r>
            <a:r>
              <a:rPr lang="en-US" dirty="0">
                <a:solidFill>
                  <a:schemeClr val="bg1"/>
                </a:solidFill>
                <a:latin typeface="Arial" panose="020B0604020202020204" pitchFamily="34" charset="0"/>
                <a:cs typeface="Arial" panose="020B0604020202020204" pitchFamily="34" charset="0"/>
              </a:rPr>
              <a:t>Entire homes lead in both price ($173) and rating (4.7), while shared rooms are lowest on both fronts.</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Guest &amp; Amenity Preferences: </a:t>
            </a:r>
            <a:r>
              <a:rPr lang="en-US" dirty="0">
                <a:solidFill>
                  <a:schemeClr val="bg1"/>
                </a:solidFill>
                <a:latin typeface="Arial" panose="020B0604020202020204" pitchFamily="34" charset="0"/>
                <a:cs typeface="Arial" panose="020B0604020202020204" pitchFamily="34" charset="0"/>
              </a:rPr>
              <a:t>Majority of listings are 1-bedroom, with 93% offering private bathrooms—showing a clear preference for private, compact spaces.</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Ratings &amp; Reviews: </a:t>
            </a:r>
            <a:r>
              <a:rPr lang="en-US" dirty="0">
                <a:solidFill>
                  <a:schemeClr val="bg1"/>
                </a:solidFill>
                <a:latin typeface="Arial" panose="020B0604020202020204" pitchFamily="34" charset="0"/>
                <a:cs typeface="Arial" panose="020B0604020202020204" pitchFamily="34" charset="0"/>
              </a:rPr>
              <a:t>Cleanliness and location are top-rated (4.73), but average reviews per month (1.77) are low, signaling a need for stronger guest engagement.</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Neighborhood Hotspots: </a:t>
            </a:r>
            <a:r>
              <a:rPr lang="en-US" dirty="0">
                <a:solidFill>
                  <a:schemeClr val="bg1"/>
                </a:solidFill>
                <a:latin typeface="Arial" panose="020B0604020202020204" pitchFamily="34" charset="0"/>
                <a:cs typeface="Arial" panose="020B0604020202020204" pitchFamily="34" charset="0"/>
              </a:rPr>
              <a:t>Listings are concentrated in central areas like Centro Storico, ideal for pricing and promotion focus.</a:t>
            </a:r>
          </a:p>
          <a:p>
            <a:endParaRPr lang="en-US"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Strategic Focus: </a:t>
            </a:r>
            <a:r>
              <a:rPr lang="en-US" dirty="0">
                <a:solidFill>
                  <a:schemeClr val="bg1"/>
                </a:solidFill>
                <a:latin typeface="Arial" panose="020B0604020202020204" pitchFamily="34" charset="0"/>
                <a:cs typeface="Arial" panose="020B0604020202020204" pitchFamily="34" charset="0"/>
              </a:rPr>
              <a:t>Promote </a:t>
            </a:r>
            <a:r>
              <a:rPr lang="en-US" dirty="0" err="1">
                <a:solidFill>
                  <a:schemeClr val="bg1"/>
                </a:solidFill>
                <a:latin typeface="Arial" panose="020B0604020202020204" pitchFamily="34" charset="0"/>
                <a:cs typeface="Arial" panose="020B0604020202020204" pitchFamily="34" charset="0"/>
              </a:rPr>
              <a:t>Superhost</a:t>
            </a:r>
            <a:r>
              <a:rPr lang="en-US" dirty="0">
                <a:solidFill>
                  <a:schemeClr val="bg1"/>
                </a:solidFill>
                <a:latin typeface="Arial" panose="020B0604020202020204" pitchFamily="34" charset="0"/>
                <a:cs typeface="Arial" panose="020B0604020202020204" pitchFamily="34" charset="0"/>
              </a:rPr>
              <a:t> conversion, enhance pricing on high-rated listings, and invest in guest experience initiatives.</a:t>
            </a:r>
          </a:p>
        </p:txBody>
      </p:sp>
    </p:spTree>
    <p:extLst>
      <p:ext uri="{BB962C8B-B14F-4D97-AF65-F5344CB8AC3E}">
        <p14:creationId xmlns:p14="http://schemas.microsoft.com/office/powerpoint/2010/main" val="296115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2494100B-7AC4-395B-9C62-6FFCD7FC6FD8}"/>
              </a:ext>
            </a:extLst>
          </p:cNvPr>
          <p:cNvSpPr>
            <a:spLocks noChangeArrowheads="1"/>
          </p:cNvSpPr>
          <p:nvPr/>
        </p:nvSpPr>
        <p:spPr bwMode="auto">
          <a:xfrm>
            <a:off x="831641" y="1748816"/>
            <a:ext cx="991209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Arial" panose="020B0604020202020204" pitchFamily="34" charset="0"/>
              </a:rPr>
              <a:t>Airbnb Property Management Optimization</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rial" panose="020B0604020202020204" pitchFamily="34" charset="0"/>
              </a:rPr>
              <a:t>You are working as a </a:t>
            </a:r>
            <a:r>
              <a:rPr kumimoji="0" lang="en-US" altLang="en-US" sz="1400" b="1" i="0" u="none" strike="noStrike" cap="none" normalizeH="0" baseline="0" dirty="0">
                <a:ln>
                  <a:noFill/>
                </a:ln>
                <a:solidFill>
                  <a:schemeClr val="bg1"/>
                </a:solidFill>
                <a:effectLst/>
                <a:latin typeface="Arial" panose="020B0604020202020204" pitchFamily="34" charset="0"/>
              </a:rPr>
              <a:t>Data Analyst at Airbnb</a:t>
            </a:r>
            <a:r>
              <a:rPr kumimoji="0" lang="en-US" altLang="en-US" sz="1400" b="0" i="0" u="none" strike="noStrike" cap="none" normalizeH="0" baseline="0" dirty="0">
                <a:ln>
                  <a:noFill/>
                </a:ln>
                <a:solidFill>
                  <a:schemeClr val="bg1"/>
                </a:solidFill>
                <a:effectLst/>
                <a:latin typeface="Arial" panose="020B0604020202020204" pitchFamily="34" charset="0"/>
              </a:rPr>
              <a:t>, a leading online marketplace connecting travelers with unique accommodations worldwide. Airbnb is committed to helping property owners maximize their revenue while delivering exceptional guest experiences.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Arial" panose="020B0604020202020204" pitchFamily="34" charset="0"/>
              </a:rPr>
              <a:t>Problem Statement:</a:t>
            </a:r>
            <a:br>
              <a:rPr kumimoji="0" lang="en-US" altLang="en-US" sz="1100" b="0" i="0" u="none" strike="noStrike" cap="none" normalizeH="0" baseline="0" dirty="0">
                <a:ln>
                  <a:noFill/>
                </a:ln>
                <a:solidFill>
                  <a:schemeClr val="bg1"/>
                </a:solidFill>
                <a:effectLst/>
                <a:latin typeface="Arial" panose="020B0604020202020204" pitchFamily="34" charset="0"/>
              </a:rPr>
            </a:br>
            <a:r>
              <a:rPr kumimoji="0" lang="en-US" altLang="en-US" sz="1400" b="0" i="0" u="none" strike="noStrike" cap="none" normalizeH="0" baseline="0" dirty="0">
                <a:ln>
                  <a:noFill/>
                </a:ln>
                <a:solidFill>
                  <a:schemeClr val="bg1"/>
                </a:solidFill>
                <a:effectLst/>
                <a:latin typeface="Arial" panose="020B0604020202020204" pitchFamily="34" charset="0"/>
              </a:rPr>
              <a:t>Airbnb aims to develop a </a:t>
            </a:r>
            <a:r>
              <a:rPr kumimoji="0" lang="en-US" altLang="en-US" sz="1400" b="1" i="0" u="none" strike="noStrike" cap="none" normalizeH="0" baseline="0" dirty="0">
                <a:ln>
                  <a:noFill/>
                </a:ln>
                <a:solidFill>
                  <a:schemeClr val="bg1"/>
                </a:solidFill>
                <a:effectLst/>
                <a:latin typeface="Arial" panose="020B0604020202020204" pitchFamily="34" charset="0"/>
              </a:rPr>
              <a:t>comprehensive Tableau dashboard</a:t>
            </a:r>
            <a:r>
              <a:rPr kumimoji="0" lang="en-US" altLang="en-US" sz="1400" b="0" i="0" u="none" strike="noStrike" cap="none" normalizeH="0" baseline="0" dirty="0">
                <a:ln>
                  <a:noFill/>
                </a:ln>
                <a:solidFill>
                  <a:schemeClr val="bg1"/>
                </a:solidFill>
                <a:effectLst/>
                <a:latin typeface="Arial" panose="020B0604020202020204" pitchFamily="34" charset="0"/>
              </a:rPr>
              <a:t> 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Optimize rental strategies based on property type, location, and seasonality.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Enhance customer satisfaction by aligning listings with guest preferences.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Maximize revenue for property owners through data-driven insights.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rial" panose="020B0604020202020204" pitchFamily="34" charset="0"/>
              </a:rPr>
              <a:t>Your role is to </a:t>
            </a:r>
            <a:r>
              <a:rPr kumimoji="0" lang="en-US" altLang="en-US" sz="1400" b="1" i="0" u="none" strike="noStrike" cap="none" normalizeH="0" baseline="0" dirty="0">
                <a:ln>
                  <a:noFill/>
                </a:ln>
                <a:solidFill>
                  <a:schemeClr val="bg1"/>
                </a:solidFill>
                <a:effectLst/>
                <a:latin typeface="Arial" panose="020B0604020202020204" pitchFamily="34" charset="0"/>
              </a:rPr>
              <a:t>analyze Airbnb’s extensive dataset and uncover valuable patterns and trends</a:t>
            </a:r>
            <a:r>
              <a:rPr kumimoji="0" lang="en-US" altLang="en-US" sz="1400" b="0" i="0" u="none" strike="noStrike" cap="none" normalizeH="0" baseline="0" dirty="0">
                <a:ln>
                  <a:noFill/>
                </a:ln>
                <a:solidFill>
                  <a:schemeClr val="bg1"/>
                </a:solidFill>
                <a:effectLst/>
                <a:latin typeface="Arial" panose="020B0604020202020204" pitchFamily="34" charset="0"/>
              </a:rPr>
              <a:t> that empower better decision-making for both Airbnb and its hosts.</a:t>
            </a:r>
          </a:p>
        </p:txBody>
      </p:sp>
      <p:sp>
        <p:nvSpPr>
          <p:cNvPr id="26" name="TextBox 25">
            <a:extLst>
              <a:ext uri="{FF2B5EF4-FFF2-40B4-BE49-F238E27FC236}">
                <a16:creationId xmlns:a16="http://schemas.microsoft.com/office/drawing/2014/main" id="{ABCD02F9-E854-738A-4316-579F8837B799}"/>
              </a:ext>
            </a:extLst>
          </p:cNvPr>
          <p:cNvSpPr txBox="1"/>
          <p:nvPr/>
        </p:nvSpPr>
        <p:spPr>
          <a:xfrm>
            <a:off x="831641" y="729204"/>
            <a:ext cx="5243332" cy="923330"/>
          </a:xfrm>
          <a:prstGeom prst="rect">
            <a:avLst/>
          </a:prstGeom>
          <a:noFill/>
        </p:spPr>
        <p:txBody>
          <a:bodyPr wrap="square" rtlCol="0">
            <a:spAutoFit/>
          </a:bodyPr>
          <a:lstStyle/>
          <a:p>
            <a:r>
              <a:rPr lang="en-IN" sz="5400" b="1" dirty="0">
                <a:solidFill>
                  <a:schemeClr val="bg1"/>
                </a:solidFill>
              </a:rPr>
              <a:t>Project Overview</a:t>
            </a:r>
          </a:p>
        </p:txBody>
      </p:sp>
    </p:spTree>
    <p:extLst>
      <p:ext uri="{BB962C8B-B14F-4D97-AF65-F5344CB8AC3E}">
        <p14:creationId xmlns:p14="http://schemas.microsoft.com/office/powerpoint/2010/main" val="3065282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42CE-B1FF-F5F8-B080-90809092D8CF}"/>
              </a:ext>
            </a:extLst>
          </p:cNvPr>
          <p:cNvSpPr>
            <a:spLocks noGrp="1"/>
          </p:cNvSpPr>
          <p:nvPr>
            <p:ph type="ctrTitle"/>
          </p:nvPr>
        </p:nvSpPr>
        <p:spPr>
          <a:xfrm>
            <a:off x="914400" y="914400"/>
            <a:ext cx="5788152" cy="4992624"/>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6F6F0BF0-B107-5FCC-4DFD-8E4AD8FDAE52}"/>
              </a:ext>
            </a:extLst>
          </p:cNvPr>
          <p:cNvSpPr>
            <a:spLocks noGrp="1"/>
          </p:cNvSpPr>
          <p:nvPr>
            <p:ph type="subTitle" idx="1"/>
          </p:nvPr>
        </p:nvSpPr>
        <p:spPr>
          <a:xfrm>
            <a:off x="6236208" y="914400"/>
            <a:ext cx="5038344" cy="4992624"/>
          </a:xfrm>
        </p:spPr>
        <p:txBody>
          <a:bodyPr/>
          <a:lstStyle/>
          <a:p>
            <a:r>
              <a:rPr lang="en-US" dirty="0"/>
              <a:t>Satendra Singh </a:t>
            </a:r>
            <a:r>
              <a:rPr lang="en-US" dirty="0" err="1"/>
              <a:t>Katewa</a:t>
            </a:r>
            <a:endParaRPr lang="en-US" dirty="0"/>
          </a:p>
          <a:p>
            <a:r>
              <a:rPr lang="en-US" dirty="0" err="1"/>
              <a:t>LinkedIN</a:t>
            </a:r>
            <a:r>
              <a:rPr lang="en-US" dirty="0"/>
              <a:t>: </a:t>
            </a:r>
            <a:r>
              <a:rPr lang="en-US" dirty="0" err="1">
                <a:solidFill>
                  <a:srgbClr val="C00000"/>
                </a:solidFill>
                <a:hlinkClick r:id="rId2">
                  <a:extLst>
                    <a:ext uri="{A12FA001-AC4F-418D-AE19-62706E023703}">
                      <ahyp:hlinkClr xmlns:ahyp="http://schemas.microsoft.com/office/drawing/2018/hyperlinkcolor" val="tx"/>
                    </a:ext>
                  </a:extLst>
                </a:hlinkClick>
              </a:rPr>
              <a:t>SSK_LinkedIN</a:t>
            </a:r>
            <a:endParaRPr lang="en-US" dirty="0">
              <a:hlinkClick r:id="rId3">
                <a:extLst>
                  <a:ext uri="{A12FA001-AC4F-418D-AE19-62706E023703}">
                    <ahyp:hlinkClr xmlns:ahyp="http://schemas.microsoft.com/office/drawing/2018/hyperlinkcolor" val="tx"/>
                  </a:ext>
                </a:extLst>
              </a:hlinkClick>
            </a:endParaRPr>
          </a:p>
          <a:p>
            <a:r>
              <a:rPr lang="en-US" dirty="0">
                <a:solidFill>
                  <a:srgbClr val="C00000"/>
                </a:solidFill>
                <a:hlinkClick r:id="rId3">
                  <a:extLst>
                    <a:ext uri="{A12FA001-AC4F-418D-AE19-62706E023703}">
                      <ahyp:hlinkClr xmlns:ahyp="http://schemas.microsoft.com/office/drawing/2018/hyperlinkcolor" val="tx"/>
                    </a:ext>
                  </a:extLst>
                </a:hlinkClick>
              </a:rPr>
              <a:t>satendarsinghkatewa123@gmail.com</a:t>
            </a:r>
            <a:endParaRPr lang="en-US" dirty="0">
              <a:solidFill>
                <a:srgbClr val="C00000"/>
              </a:solidFill>
            </a:endParaRPr>
          </a:p>
          <a:p>
            <a:r>
              <a:rPr lang="en-US" dirty="0"/>
              <a:t>GitHub: </a:t>
            </a:r>
            <a:r>
              <a:rPr lang="en-IN" dirty="0" err="1">
                <a:solidFill>
                  <a:srgbClr val="C00000"/>
                </a:solidFill>
                <a:hlinkClick r:id="rId4">
                  <a:extLst>
                    <a:ext uri="{A12FA001-AC4F-418D-AE19-62706E023703}">
                      <ahyp:hlinkClr xmlns:ahyp="http://schemas.microsoft.com/office/drawing/2018/hyperlinkcolor" val="tx"/>
                    </a:ext>
                  </a:extLst>
                </a:hlinkClick>
              </a:rPr>
              <a:t>satendrakatewa</a:t>
            </a:r>
            <a:endParaRPr lang="en-US" dirty="0">
              <a:solidFill>
                <a:srgbClr val="C00000"/>
              </a:solidFill>
            </a:endParaRPr>
          </a:p>
        </p:txBody>
      </p:sp>
    </p:spTree>
    <p:extLst>
      <p:ext uri="{BB962C8B-B14F-4D97-AF65-F5344CB8AC3E}">
        <p14:creationId xmlns:p14="http://schemas.microsoft.com/office/powerpoint/2010/main" val="2370036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42FF3-E38E-5DD4-DF66-83ED2B2B81E6}"/>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458F5557-7A0F-2892-6C69-B53E9BF588FE}"/>
              </a:ext>
            </a:extLst>
          </p:cNvPr>
          <p:cNvPicPr>
            <a:picLocks noChangeAspect="1"/>
          </p:cNvPicPr>
          <p:nvPr/>
        </p:nvPicPr>
        <p:blipFill>
          <a:blip r:embed="rId2"/>
          <a:stretch>
            <a:fillRect/>
          </a:stretch>
        </p:blipFill>
        <p:spPr>
          <a:xfrm>
            <a:off x="90435" y="80387"/>
            <a:ext cx="11997732" cy="6692202"/>
          </a:xfrm>
          <a:prstGeom prst="rect">
            <a:avLst/>
          </a:prstGeom>
        </p:spPr>
      </p:pic>
    </p:spTree>
    <p:extLst>
      <p:ext uri="{BB962C8B-B14F-4D97-AF65-F5344CB8AC3E}">
        <p14:creationId xmlns:p14="http://schemas.microsoft.com/office/powerpoint/2010/main" val="178643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9E34-DD2A-50F7-669D-A349E9EEE1A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C8E00A-F80C-1E1D-3260-282E028DA99B}"/>
              </a:ext>
            </a:extLst>
          </p:cNvPr>
          <p:cNvSpPr>
            <a:spLocks noGrp="1"/>
          </p:cNvSpPr>
          <p:nvPr>
            <p:ph type="ctrTitle"/>
          </p:nvPr>
        </p:nvSpPr>
        <p:spPr>
          <a:xfrm>
            <a:off x="430695" y="425717"/>
            <a:ext cx="7222602" cy="6006566"/>
          </a:xfrm>
        </p:spPr>
        <p:txBody>
          <a:bodyPr anchor="t">
            <a:normAutofit/>
          </a:bodyPr>
          <a:lstStyle/>
          <a:p>
            <a:pPr algn="l"/>
            <a:r>
              <a:rPr lang="en-US" sz="4400" u="none" cap="none" dirty="0">
                <a:latin typeface="Arial" panose="020B0604020202020204" pitchFamily="34" charset="0"/>
                <a:cs typeface="Arial" panose="020B0604020202020204" pitchFamily="34" charset="0"/>
              </a:rPr>
              <a:t>1. General overview</a:t>
            </a:r>
            <a:br>
              <a:rPr lang="en-US" sz="4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a:t>
            </a: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Total listings: </a:t>
            </a:r>
            <a:r>
              <a:rPr lang="en-US" sz="1600" b="0" u="none" cap="none" dirty="0">
                <a:latin typeface="Arial" panose="020B0604020202020204" pitchFamily="34" charset="0"/>
                <a:cs typeface="Arial" panose="020B0604020202020204" pitchFamily="34" charset="0"/>
              </a:rPr>
              <a:t>There are 92,000 </a:t>
            </a:r>
            <a:r>
              <a:rPr lang="en-US" sz="1600" b="0" u="none" cap="none" dirty="0" err="1">
                <a:latin typeface="Arial" panose="020B0604020202020204" pitchFamily="34" charset="0"/>
                <a:cs typeface="Arial" panose="020B0604020202020204" pitchFamily="34" charset="0"/>
              </a:rPr>
              <a:t>airbnb</a:t>
            </a:r>
            <a:r>
              <a:rPr lang="en-US" sz="1600" b="0" u="none" cap="none" dirty="0">
                <a:latin typeface="Arial" panose="020B0604020202020204" pitchFamily="34" charset="0"/>
                <a:cs typeface="Arial" panose="020B0604020202020204" pitchFamily="34" charset="0"/>
              </a:rPr>
              <a:t> listings in the dataset.</a:t>
            </a:r>
            <a:br>
              <a:rPr lang="en-US" sz="16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Dominant property type:</a:t>
            </a:r>
            <a:br>
              <a:rPr lang="en-US" sz="200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The overwhelming majority are entire home listings (73,000, ~79% of all listings).</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Private rooms account for 18,000 (~20%).</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Hotel rooms are marginal (1,000), and shared rooms are negligible.</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This distribution indicates a strong preference among hosts to offer entire properties rather than shared accommodations.</a:t>
            </a:r>
            <a:br>
              <a:rPr lang="en-US" sz="1600" b="0" u="none" cap="none" dirty="0">
                <a:latin typeface="Arial" panose="020B0604020202020204" pitchFamily="34" charset="0"/>
                <a:cs typeface="Arial" panose="020B0604020202020204" pitchFamily="34" charset="0"/>
              </a:rPr>
            </a:br>
            <a:br>
              <a:rPr lang="en-US" sz="16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2000" u="none" cap="none" dirty="0">
                <a:latin typeface="Arial" panose="020B0604020202020204" pitchFamily="34" charset="0"/>
                <a:cs typeface="Arial" panose="020B0604020202020204" pitchFamily="34" charset="0"/>
              </a:rPr>
              <a:t>Seasonal trends:</a:t>
            </a:r>
            <a:br>
              <a:rPr lang="en-US" sz="200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Seasonal demand significantly varies across cities.</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For example, </a:t>
            </a:r>
            <a:r>
              <a:rPr lang="en-US" sz="1600" b="0" u="none" cap="none" dirty="0" err="1">
                <a:latin typeface="Arial" panose="020B0604020202020204" pitchFamily="34" charset="0"/>
                <a:cs typeface="Arial" panose="020B0604020202020204" pitchFamily="34" charset="0"/>
              </a:rPr>
              <a:t>rome</a:t>
            </a:r>
            <a:r>
              <a:rPr lang="en-US" sz="1600" b="0" u="none" cap="none" dirty="0">
                <a:latin typeface="Arial" panose="020B0604020202020204" pitchFamily="34" charset="0"/>
                <a:cs typeface="Arial" panose="020B0604020202020204" pitchFamily="34" charset="0"/>
              </a:rPr>
              <a:t> sees its peak volume in early autumn with 24,800 listings, while early summer and early spring have substantially fewer listings (~3,000 each).</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Similar seasonality patterns are visible in </a:t>
            </a:r>
            <a:r>
              <a:rPr lang="en-US" sz="1600" b="0" u="none" cap="none" dirty="0" err="1">
                <a:latin typeface="Arial" panose="020B0604020202020204" pitchFamily="34" charset="0"/>
                <a:cs typeface="Arial" panose="020B0604020202020204" pitchFamily="34" charset="0"/>
              </a:rPr>
              <a:t>milan</a:t>
            </a:r>
            <a:r>
              <a:rPr lang="en-US" sz="1600" b="0" u="none" cap="none" dirty="0">
                <a:latin typeface="Arial" panose="020B0604020202020204" pitchFamily="34" charset="0"/>
                <a:cs typeface="Arial" panose="020B0604020202020204" pitchFamily="34" charset="0"/>
              </a:rPr>
              <a:t> and other major cities, implying opportunities to adjust pricing strategies seasonally.</a:t>
            </a:r>
          </a:p>
        </p:txBody>
      </p:sp>
      <p:pic>
        <p:nvPicPr>
          <p:cNvPr id="6" name="Picture 5" descr="A graph of a number of rooms&#10;&#10;AI-generated content may be incorrect.">
            <a:extLst>
              <a:ext uri="{FF2B5EF4-FFF2-40B4-BE49-F238E27FC236}">
                <a16:creationId xmlns:a16="http://schemas.microsoft.com/office/drawing/2014/main" id="{2986734F-9119-E3CE-55D3-39CBD4AF390B}"/>
              </a:ext>
            </a:extLst>
          </p:cNvPr>
          <p:cNvPicPr>
            <a:picLocks noChangeAspect="1"/>
          </p:cNvPicPr>
          <p:nvPr/>
        </p:nvPicPr>
        <p:blipFill>
          <a:blip r:embed="rId2"/>
          <a:stretch>
            <a:fillRect/>
          </a:stretch>
        </p:blipFill>
        <p:spPr>
          <a:xfrm>
            <a:off x="7727168" y="1859274"/>
            <a:ext cx="3924848" cy="2810267"/>
          </a:xfrm>
          <a:prstGeom prst="rect">
            <a:avLst/>
          </a:prstGeom>
        </p:spPr>
      </p:pic>
    </p:spTree>
    <p:extLst>
      <p:ext uri="{BB962C8B-B14F-4D97-AF65-F5344CB8AC3E}">
        <p14:creationId xmlns:p14="http://schemas.microsoft.com/office/powerpoint/2010/main" val="428122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6DCE31D0-7A0D-3257-6066-C507D69ED37E}"/>
              </a:ext>
            </a:extLst>
          </p:cNvPr>
          <p:cNvSpPr>
            <a:spLocks noGrp="1"/>
          </p:cNvSpPr>
          <p:nvPr>
            <p:ph type="ctrTitle"/>
          </p:nvPr>
        </p:nvSpPr>
        <p:spPr>
          <a:xfrm>
            <a:off x="650151" y="270269"/>
            <a:ext cx="6719913" cy="6006566"/>
          </a:xfrm>
        </p:spPr>
        <p:txBody>
          <a:bodyPr anchor="t">
            <a:normAutofit/>
          </a:bodyPr>
          <a:lstStyle/>
          <a:p>
            <a:pPr lvl="0" eaLnBrk="0" fontAlgn="base" hangingPunct="0">
              <a:lnSpc>
                <a:spcPct val="100000"/>
              </a:lnSpc>
              <a:spcAft>
                <a:spcPct val="0"/>
              </a:spcAft>
            </a:pPr>
            <a:r>
              <a:rPr lang="en-IN" sz="4000" u="none" cap="none" dirty="0">
                <a:latin typeface="Arial" panose="020B0604020202020204" pitchFamily="34" charset="0"/>
                <a:cs typeface="Arial" panose="020B0604020202020204" pitchFamily="34" charset="0"/>
              </a:rPr>
              <a:t>2. City-level insights</a:t>
            </a:r>
            <a:br>
              <a:rPr lang="en-US" sz="1600" b="0" u="none" cap="none" dirty="0">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a:t>
            </a:r>
            <a:br>
              <a:rPr lang="en-US" sz="1600" b="0" u="none" cap="none" dirty="0">
                <a:latin typeface="Arial" panose="020B0604020202020204" pitchFamily="34" charset="0"/>
                <a:cs typeface="Arial" panose="020B0604020202020204" pitchFamily="34" charset="0"/>
              </a:rPr>
            </a:br>
            <a:br>
              <a:rPr lang="en-US" sz="1600" b="0" u="none" cap="none"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Top Cities by Listing Volume:</a:t>
            </a:r>
            <a:br>
              <a:rPr lang="en-US" sz="1600" b="0" u="none" cap="none" dirty="0">
                <a:latin typeface="Arial" panose="020B0604020202020204" pitchFamily="34" charset="0"/>
                <a:cs typeface="Arial" panose="020B0604020202020204" pitchFamily="34" charset="0"/>
              </a:rPr>
            </a:br>
            <a:br>
              <a:rPr 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Rome</a:t>
            </a:r>
            <a:r>
              <a:rPr lang="en-US" altLang="en-US" sz="1600" b="0" u="none" cap="none" dirty="0">
                <a:latin typeface="Arial" panose="020B0604020202020204" pitchFamily="34" charset="0"/>
                <a:cs typeface="Arial" panose="020B0604020202020204" pitchFamily="34" charset="0"/>
              </a:rPr>
              <a:t>: ~33,000 listings, the largest market.</a:t>
            </a:r>
            <a:br>
              <a:rPr lang="en-US" alt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Milan</a:t>
            </a:r>
            <a:r>
              <a:rPr lang="en-US" altLang="en-US" sz="1600" b="0" u="none" cap="none" dirty="0">
                <a:latin typeface="Arial" panose="020B0604020202020204" pitchFamily="34" charset="0"/>
                <a:cs typeface="Arial" panose="020B0604020202020204" pitchFamily="34" charset="0"/>
              </a:rPr>
              <a:t>: ~27,000 listings.</a:t>
            </a:r>
            <a:br>
              <a:rPr lang="en-US" alt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Firenze (Florence)</a:t>
            </a:r>
            <a:r>
              <a:rPr lang="en-US" altLang="en-US" sz="1600" b="0" u="none" cap="none" dirty="0">
                <a:latin typeface="Arial" panose="020B0604020202020204" pitchFamily="34" charset="0"/>
                <a:cs typeface="Arial" panose="020B0604020202020204" pitchFamily="34" charset="0"/>
              </a:rPr>
              <a:t>: ~11,000 listings.</a:t>
            </a:r>
            <a:br>
              <a:rPr lang="en-US" alt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Napoli</a:t>
            </a:r>
            <a:r>
              <a:rPr lang="en-US" altLang="en-US" sz="1600" b="0" u="none" cap="none" dirty="0">
                <a:latin typeface="Arial" panose="020B0604020202020204" pitchFamily="34" charset="0"/>
                <a:cs typeface="Arial" panose="020B0604020202020204" pitchFamily="34" charset="0"/>
              </a:rPr>
              <a:t>: ~8,000 listings.</a:t>
            </a:r>
            <a:br>
              <a:rPr lang="en-US" alt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Venezia</a:t>
            </a:r>
            <a:r>
              <a:rPr lang="en-US" altLang="en-US" sz="1600" b="0" u="none" cap="none" dirty="0">
                <a:latin typeface="Arial" panose="020B0604020202020204" pitchFamily="34" charset="0"/>
                <a:cs typeface="Arial" panose="020B0604020202020204" pitchFamily="34" charset="0"/>
              </a:rPr>
              <a:t>: ~7,000 listings.</a:t>
            </a:r>
            <a:br>
              <a:rPr lang="en-US" altLang="en-US" sz="1600" b="0" u="none" cap="none" dirty="0">
                <a:solidFill>
                  <a:schemeClr val="tx1"/>
                </a:solidFill>
                <a:latin typeface="Arial" panose="020B0604020202020204" pitchFamily="34" charset="0"/>
                <a:cs typeface="Arial" panose="020B0604020202020204" pitchFamily="34" charset="0"/>
              </a:rPr>
            </a:br>
            <a:br>
              <a:rPr lang="en-US" sz="1600" b="0" u="none" cap="none" dirty="0">
                <a:latin typeface="Arial" panose="020B0604020202020204" pitchFamily="34" charset="0"/>
                <a:cs typeface="Arial" panose="020B0604020202020204" pitchFamily="34" charset="0"/>
              </a:rPr>
            </a:br>
            <a:r>
              <a:rPr lang="en-US" altLang="en-US" sz="1600" u="none" cap="none" dirty="0">
                <a:latin typeface="Arial" panose="020B0604020202020204" pitchFamily="34" charset="0"/>
                <a:cs typeface="Arial" panose="020B0604020202020204" pitchFamily="34" charset="0"/>
              </a:rPr>
              <a:t>Rome &amp; Milan Combined</a:t>
            </a:r>
            <a:r>
              <a:rPr lang="en-US" altLang="en-US" sz="1600" b="0" u="none" cap="none" dirty="0">
                <a:latin typeface="Arial" panose="020B0604020202020204" pitchFamily="34" charset="0"/>
                <a:cs typeface="Arial" panose="020B0604020202020204" pitchFamily="34" charset="0"/>
              </a:rPr>
              <a:t> represent ~65% of the total listings.</a:t>
            </a:r>
            <a:br>
              <a:rPr lang="en-US" altLang="en-US" sz="1600" b="0" u="none" cap="none" dirty="0">
                <a:solidFill>
                  <a:schemeClr val="tx1"/>
                </a:solidFill>
                <a:latin typeface="Arial" panose="020B0604020202020204" pitchFamily="34" charset="0"/>
                <a:cs typeface="Arial" panose="020B0604020202020204" pitchFamily="34" charset="0"/>
              </a:rPr>
            </a:br>
            <a:br>
              <a:rPr lang="en-US" altLang="en-US" sz="1600" b="0" u="none" cap="none" dirty="0">
                <a:solidFill>
                  <a:schemeClr val="tx1"/>
                </a:solidFill>
                <a:latin typeface="Arial" panose="020B0604020202020204" pitchFamily="34" charset="0"/>
                <a:cs typeface="Arial" panose="020B0604020202020204" pitchFamily="34" charset="0"/>
              </a:rPr>
            </a:br>
            <a:r>
              <a:rPr lang="en-US" sz="1600" b="0" u="none" cap="none" dirty="0">
                <a:latin typeface="Arial" panose="020B0604020202020204" pitchFamily="34" charset="0"/>
                <a:cs typeface="Arial" panose="020B0604020202020204" pitchFamily="34" charset="0"/>
              </a:rPr>
              <a:t>The relatively lower listing counts in cities like </a:t>
            </a:r>
            <a:r>
              <a:rPr lang="en-US" sz="1600" b="0" u="none" cap="none" dirty="0" err="1">
                <a:latin typeface="Arial" panose="020B0604020202020204" pitchFamily="34" charset="0"/>
                <a:cs typeface="Arial" panose="020B0604020202020204" pitchFamily="34" charset="0"/>
              </a:rPr>
              <a:t>napoli</a:t>
            </a:r>
            <a:r>
              <a:rPr lang="en-US" sz="1600" b="0" u="none" cap="none" dirty="0">
                <a:latin typeface="Arial" panose="020B0604020202020204" pitchFamily="34" charset="0"/>
                <a:cs typeface="Arial" panose="020B0604020202020204" pitchFamily="34" charset="0"/>
              </a:rPr>
              <a:t> and </a:t>
            </a:r>
            <a:r>
              <a:rPr lang="en-US" sz="1600" b="0" u="none" cap="none" dirty="0" err="1">
                <a:latin typeface="Arial" panose="020B0604020202020204" pitchFamily="34" charset="0"/>
                <a:cs typeface="Arial" panose="020B0604020202020204" pitchFamily="34" charset="0"/>
              </a:rPr>
              <a:t>venezia</a:t>
            </a:r>
            <a:r>
              <a:rPr lang="en-US" sz="1600" b="0" u="none" cap="none" dirty="0">
                <a:latin typeface="Arial" panose="020B0604020202020204" pitchFamily="34" charset="0"/>
                <a:cs typeface="Arial" panose="020B0604020202020204" pitchFamily="34" charset="0"/>
              </a:rPr>
              <a:t> suggest potential growth markets compared to </a:t>
            </a:r>
            <a:r>
              <a:rPr lang="en-US" sz="1600" b="0" u="none" cap="none" dirty="0" err="1">
                <a:latin typeface="Arial" panose="020B0604020202020204" pitchFamily="34" charset="0"/>
                <a:cs typeface="Arial" panose="020B0604020202020204" pitchFamily="34" charset="0"/>
              </a:rPr>
              <a:t>rome</a:t>
            </a:r>
            <a:r>
              <a:rPr lang="en-US" sz="1600" b="0" u="none" cap="none" dirty="0">
                <a:latin typeface="Arial" panose="020B0604020202020204" pitchFamily="34" charset="0"/>
                <a:cs typeface="Arial" panose="020B0604020202020204" pitchFamily="34" charset="0"/>
              </a:rPr>
              <a:t> and </a:t>
            </a:r>
            <a:r>
              <a:rPr lang="en-US" sz="1600" b="0" u="none" cap="none" dirty="0" err="1">
                <a:latin typeface="Arial" panose="020B0604020202020204" pitchFamily="34" charset="0"/>
                <a:cs typeface="Arial" panose="020B0604020202020204" pitchFamily="34" charset="0"/>
              </a:rPr>
              <a:t>milan</a:t>
            </a:r>
            <a:r>
              <a:rPr lang="en-US" sz="1600" b="0" u="none" cap="none" dirty="0">
                <a:latin typeface="Arial" panose="020B0604020202020204" pitchFamily="34" charset="0"/>
                <a:cs typeface="Arial" panose="020B0604020202020204" pitchFamily="34" charset="0"/>
              </a:rPr>
              <a:t>, which are more mature</a:t>
            </a:r>
            <a:br>
              <a:rPr lang="en-US" altLang="en-US" sz="1600" b="0" u="none" cap="none" dirty="0">
                <a:latin typeface="Arial" panose="020B0604020202020204" pitchFamily="34" charset="0"/>
                <a:cs typeface="Arial" panose="020B0604020202020204" pitchFamily="34" charset="0"/>
              </a:rPr>
            </a:br>
            <a:endParaRPr lang="en-US" sz="1600" b="0" u="none" cap="none" dirty="0">
              <a:latin typeface="Arial" panose="020B0604020202020204" pitchFamily="34" charset="0"/>
              <a:cs typeface="Arial" panose="020B0604020202020204" pitchFamily="34" charset="0"/>
            </a:endParaRPr>
          </a:p>
        </p:txBody>
      </p:sp>
      <p:pic>
        <p:nvPicPr>
          <p:cNvPr id="18" name="Picture 17" descr="A graph of a number of people&#10;&#10;AI-generated content may be incorrect.">
            <a:extLst>
              <a:ext uri="{FF2B5EF4-FFF2-40B4-BE49-F238E27FC236}">
                <a16:creationId xmlns:a16="http://schemas.microsoft.com/office/drawing/2014/main" id="{93A8061E-1766-1B14-BD22-9E1E707F3A1F}"/>
              </a:ext>
            </a:extLst>
          </p:cNvPr>
          <p:cNvPicPr>
            <a:picLocks noChangeAspect="1"/>
          </p:cNvPicPr>
          <p:nvPr/>
        </p:nvPicPr>
        <p:blipFill>
          <a:blip r:embed="rId2"/>
          <a:stretch>
            <a:fillRect/>
          </a:stretch>
        </p:blipFill>
        <p:spPr>
          <a:xfrm>
            <a:off x="8114482" y="894996"/>
            <a:ext cx="3534268" cy="5068007"/>
          </a:xfrm>
          <a:prstGeom prst="rect">
            <a:avLst/>
          </a:prstGeom>
        </p:spPr>
      </p:pic>
    </p:spTree>
    <p:extLst>
      <p:ext uri="{BB962C8B-B14F-4D97-AF65-F5344CB8AC3E}">
        <p14:creationId xmlns:p14="http://schemas.microsoft.com/office/powerpoint/2010/main" val="44414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9C9A8-A79F-E4AB-89FB-AEB975352C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69A7D7-1314-CCB9-74EE-0ADB9BB703CC}"/>
              </a:ext>
            </a:extLst>
          </p:cNvPr>
          <p:cNvSpPr>
            <a:spLocks noGrp="1"/>
          </p:cNvSpPr>
          <p:nvPr>
            <p:ph type="ctrTitle"/>
          </p:nvPr>
        </p:nvSpPr>
        <p:spPr>
          <a:xfrm>
            <a:off x="430695" y="352564"/>
            <a:ext cx="7143073" cy="6048236"/>
          </a:xfrm>
        </p:spPr>
        <p:txBody>
          <a:bodyPr anchor="t">
            <a:normAutofit/>
          </a:bodyPr>
          <a:lstStyle/>
          <a:p>
            <a:pPr algn="l"/>
            <a:r>
              <a:rPr lang="en-IN" sz="4400" u="none" dirty="0">
                <a:latin typeface="Arial" panose="020B0604020202020204" pitchFamily="34" charset="0"/>
                <a:cs typeface="Arial" panose="020B0604020202020204" pitchFamily="34" charset="0"/>
              </a:rPr>
              <a:t>3. </a:t>
            </a:r>
            <a:r>
              <a:rPr lang="en-IN" sz="4400" u="none" dirty="0" err="1">
                <a:latin typeface="Arial" panose="020B0604020202020204" pitchFamily="34" charset="0"/>
                <a:cs typeface="Arial" panose="020B0604020202020204" pitchFamily="34" charset="0"/>
              </a:rPr>
              <a:t>Neighborhood</a:t>
            </a:r>
            <a:r>
              <a:rPr lang="en-IN" sz="4400" u="none" dirty="0">
                <a:latin typeface="Arial" panose="020B0604020202020204" pitchFamily="34" charset="0"/>
                <a:cs typeface="Arial" panose="020B0604020202020204" pitchFamily="34" charset="0"/>
              </a:rPr>
              <a:t>-Level Insights</a:t>
            </a:r>
            <a:br>
              <a:rPr lang="en-US" sz="4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a:t>
            </a: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u="none" cap="none" dirty="0">
                <a:latin typeface="Arial" panose="020B0604020202020204" pitchFamily="34" charset="0"/>
                <a:cs typeface="Arial" panose="020B0604020202020204" pitchFamily="34" charset="0"/>
              </a:rPr>
              <a:t>Top neighborhoods:</a:t>
            </a:r>
            <a:br>
              <a:rPr lang="en-US" sz="1400" u="none" cap="none" dirty="0">
                <a:latin typeface="Arial" panose="020B0604020202020204" pitchFamily="34" charset="0"/>
                <a:cs typeface="Arial" panose="020B0604020202020204" pitchFamily="34" charset="0"/>
              </a:rPr>
            </a:br>
            <a:r>
              <a:rPr lang="en-US" sz="1400" u="none" cap="none" dirty="0">
                <a:latin typeface="Arial" panose="020B0604020202020204" pitchFamily="34" charset="0"/>
                <a:cs typeface="Arial" panose="020B0604020202020204" pitchFamily="34" charset="0"/>
              </a:rPr>
              <a:t>I Centro storico: </a:t>
            </a:r>
            <a:r>
              <a:rPr lang="en-US" sz="1400" b="0" u="none" cap="none" dirty="0">
                <a:latin typeface="Arial" panose="020B0604020202020204" pitchFamily="34" charset="0"/>
                <a:cs typeface="Arial" panose="020B0604020202020204" pitchFamily="34" charset="0"/>
              </a:rPr>
              <a:t>16,700 listings, the highest-concentration neighborhood.</a:t>
            </a:r>
            <a:br>
              <a:rPr lang="en-US" sz="1400" b="0" u="none" cap="none" dirty="0">
                <a:latin typeface="Arial" panose="020B0604020202020204" pitchFamily="34" charset="0"/>
                <a:cs typeface="Arial" panose="020B0604020202020204" pitchFamily="34" charset="0"/>
              </a:rPr>
            </a:br>
            <a:r>
              <a:rPr lang="en-US" sz="1400" u="none" cap="none" dirty="0">
                <a:latin typeface="Arial" panose="020B0604020202020204" pitchFamily="34" charset="0"/>
                <a:cs typeface="Arial" panose="020B0604020202020204" pitchFamily="34" charset="0"/>
              </a:rPr>
              <a:t>Centro storico: </a:t>
            </a:r>
            <a:r>
              <a:rPr lang="en-US" sz="1400" b="0" u="none" cap="none" dirty="0">
                <a:latin typeface="Arial" panose="020B0604020202020204" pitchFamily="34" charset="0"/>
                <a:cs typeface="Arial" panose="020B0604020202020204" pitchFamily="34" charset="0"/>
              </a:rPr>
              <a:t>9,900 listings.</a:t>
            </a: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u="none" cap="none" dirty="0">
                <a:latin typeface="Arial" panose="020B0604020202020204" pitchFamily="34" charset="0"/>
                <a:cs typeface="Arial" panose="020B0604020202020204" pitchFamily="34" charset="0"/>
              </a:rPr>
              <a:t>Other notable neighborhoods include:</a:t>
            </a:r>
            <a:br>
              <a:rPr lang="en-US" sz="140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VII </a:t>
            </a:r>
            <a:r>
              <a:rPr lang="en-US" sz="1400" b="0" u="none" cap="none" dirty="0" err="1">
                <a:latin typeface="Arial" panose="020B0604020202020204" pitchFamily="34" charset="0"/>
                <a:cs typeface="Arial" panose="020B0604020202020204" pitchFamily="34" charset="0"/>
              </a:rPr>
              <a:t>san</a:t>
            </a:r>
            <a:r>
              <a:rPr lang="en-US" sz="1400" b="0" u="none" cap="none" dirty="0">
                <a:latin typeface="Arial" panose="020B0604020202020204" pitchFamily="34" charset="0"/>
                <a:cs typeface="Arial" panose="020B0604020202020204" pitchFamily="34" charset="0"/>
              </a:rPr>
              <a:t> </a:t>
            </a:r>
            <a:r>
              <a:rPr lang="en-US" sz="1400" b="0" u="none" cap="none" dirty="0" err="1">
                <a:latin typeface="Arial" panose="020B0604020202020204" pitchFamily="34" charset="0"/>
                <a:cs typeface="Arial" panose="020B0604020202020204" pitchFamily="34" charset="0"/>
              </a:rPr>
              <a:t>giovanni</a:t>
            </a:r>
            <a:r>
              <a:rPr lang="en-US" sz="1400" b="0" u="none" cap="none" dirty="0">
                <a:latin typeface="Arial" panose="020B0604020202020204" pitchFamily="34" charset="0"/>
                <a:cs typeface="Arial" panose="020B0604020202020204" pitchFamily="34" charset="0"/>
              </a:rPr>
              <a:t> (~2,600)</a:t>
            </a: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II </a:t>
            </a:r>
            <a:r>
              <a:rPr lang="en-US" sz="1400" b="0" u="none" cap="none" dirty="0" err="1">
                <a:latin typeface="Arial" panose="020B0604020202020204" pitchFamily="34" charset="0"/>
                <a:cs typeface="Arial" panose="020B0604020202020204" pitchFamily="34" charset="0"/>
              </a:rPr>
              <a:t>parioli</a:t>
            </a:r>
            <a:r>
              <a:rPr lang="en-US" sz="1400" b="0" u="none" cap="none" dirty="0">
                <a:latin typeface="Arial" panose="020B0604020202020204" pitchFamily="34" charset="0"/>
                <a:cs typeface="Arial" panose="020B0604020202020204" pitchFamily="34" charset="0"/>
              </a:rPr>
              <a:t>/</a:t>
            </a:r>
            <a:r>
              <a:rPr lang="en-US" sz="1400" b="0" u="none" cap="none" dirty="0" err="1">
                <a:latin typeface="Arial" panose="020B0604020202020204" pitchFamily="34" charset="0"/>
                <a:cs typeface="Arial" panose="020B0604020202020204" pitchFamily="34" charset="0"/>
              </a:rPr>
              <a:t>nomentano</a:t>
            </a:r>
            <a:r>
              <a:rPr lang="en-US" sz="1400" b="0" u="none" cap="none" dirty="0">
                <a:latin typeface="Arial" panose="020B0604020202020204" pitchFamily="34" charset="0"/>
                <a:cs typeface="Arial" panose="020B0604020202020204" pitchFamily="34" charset="0"/>
              </a:rPr>
              <a:t> (~2,400)</a:t>
            </a: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BUENOS AIRES – </a:t>
            </a:r>
            <a:r>
              <a:rPr lang="en-US" sz="1400" b="0" u="none" cap="none" dirty="0" err="1">
                <a:latin typeface="Arial" panose="020B0604020202020204" pitchFamily="34" charset="0"/>
                <a:cs typeface="Arial" panose="020B0604020202020204" pitchFamily="34" charset="0"/>
              </a:rPr>
              <a:t>venezia</a:t>
            </a:r>
            <a:r>
              <a:rPr lang="en-US" sz="1400" b="0" u="none" cap="none" dirty="0">
                <a:latin typeface="Arial" panose="020B0604020202020204" pitchFamily="34" charset="0"/>
                <a:cs typeface="Arial" panose="020B0604020202020204" pitchFamily="34" charset="0"/>
              </a:rPr>
              <a:t> (~2,200)</a:t>
            </a: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These figures highlight that listings are heavily clustered in central historic districts, catering to tourists seeking proximity to attractions.</a:t>
            </a:r>
            <a:br>
              <a:rPr lang="en-US" sz="1400" b="0" u="none" cap="none" dirty="0">
                <a:latin typeface="Arial" panose="020B0604020202020204" pitchFamily="34" charset="0"/>
                <a:cs typeface="Arial" panose="020B0604020202020204" pitchFamily="34" charset="0"/>
              </a:rPr>
            </a:br>
            <a:br>
              <a:rPr lang="en-US" sz="1400" b="0" u="none" cap="none" dirty="0">
                <a:latin typeface="Arial" panose="020B0604020202020204" pitchFamily="34" charset="0"/>
                <a:cs typeface="Arial" panose="020B0604020202020204" pitchFamily="34" charset="0"/>
              </a:rPr>
            </a:br>
            <a:r>
              <a:rPr lang="en-US" sz="1400" u="none" cap="none" dirty="0">
                <a:latin typeface="Arial" panose="020B0604020202020204" pitchFamily="34" charset="0"/>
                <a:cs typeface="Arial" panose="020B0604020202020204" pitchFamily="34" charset="0"/>
              </a:rPr>
              <a:t>Opportunities:</a:t>
            </a:r>
            <a:br>
              <a:rPr lang="en-US" sz="1400" b="0" u="none" cap="none" dirty="0">
                <a:latin typeface="Arial" panose="020B0604020202020204" pitchFamily="34" charset="0"/>
                <a:cs typeface="Arial" panose="020B0604020202020204" pitchFamily="34" charset="0"/>
              </a:rPr>
            </a:br>
            <a:r>
              <a:rPr lang="en-US" sz="1400" b="0" u="none" cap="none" dirty="0">
                <a:latin typeface="Arial" panose="020B0604020202020204" pitchFamily="34" charset="0"/>
                <a:cs typeface="Arial" panose="020B0604020202020204" pitchFamily="34" charset="0"/>
              </a:rPr>
              <a:t>While central areas dominate, secondary neighborhoods (1,500–2,500 listings) show viable interest and could be targeted for differentiated offerings or more affordable options.</a:t>
            </a:r>
            <a:endParaRPr lang="en-US" sz="1600" b="0" u="none" cap="none" dirty="0">
              <a:latin typeface="Arial" panose="020B0604020202020204" pitchFamily="34" charset="0"/>
              <a:cs typeface="Arial" panose="020B0604020202020204" pitchFamily="34" charset="0"/>
            </a:endParaRPr>
          </a:p>
        </p:txBody>
      </p:sp>
      <p:pic>
        <p:nvPicPr>
          <p:cNvPr id="4" name="Picture 3" descr="A screenshot of a graph&#10;&#10;AI-generated content may be incorrect.">
            <a:extLst>
              <a:ext uri="{FF2B5EF4-FFF2-40B4-BE49-F238E27FC236}">
                <a16:creationId xmlns:a16="http://schemas.microsoft.com/office/drawing/2014/main" id="{50C220FA-44E2-5A72-A738-AA33781F95E6}"/>
              </a:ext>
            </a:extLst>
          </p:cNvPr>
          <p:cNvPicPr>
            <a:picLocks noChangeAspect="1"/>
          </p:cNvPicPr>
          <p:nvPr/>
        </p:nvPicPr>
        <p:blipFill>
          <a:blip r:embed="rId2"/>
          <a:stretch>
            <a:fillRect/>
          </a:stretch>
        </p:blipFill>
        <p:spPr>
          <a:xfrm>
            <a:off x="7573768" y="1257820"/>
            <a:ext cx="4386584" cy="3918767"/>
          </a:xfrm>
          <a:prstGeom prst="rect">
            <a:avLst/>
          </a:prstGeom>
        </p:spPr>
      </p:pic>
    </p:spTree>
    <p:extLst>
      <p:ext uri="{BB962C8B-B14F-4D97-AF65-F5344CB8AC3E}">
        <p14:creationId xmlns:p14="http://schemas.microsoft.com/office/powerpoint/2010/main" val="351853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9318A-3335-749C-3F80-74779CC9413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53EFCA9-F3E1-3CCA-120B-7214BEC30D47}"/>
              </a:ext>
            </a:extLst>
          </p:cNvPr>
          <p:cNvPicPr>
            <a:picLocks noChangeAspect="1"/>
          </p:cNvPicPr>
          <p:nvPr/>
        </p:nvPicPr>
        <p:blipFill>
          <a:blip r:embed="rId2"/>
          <a:stretch>
            <a:fillRect/>
          </a:stretch>
        </p:blipFill>
        <p:spPr>
          <a:xfrm>
            <a:off x="98605" y="96012"/>
            <a:ext cx="11994789" cy="6665976"/>
          </a:xfrm>
          <a:prstGeom prst="rect">
            <a:avLst/>
          </a:prstGeom>
        </p:spPr>
      </p:pic>
    </p:spTree>
    <p:extLst>
      <p:ext uri="{BB962C8B-B14F-4D97-AF65-F5344CB8AC3E}">
        <p14:creationId xmlns:p14="http://schemas.microsoft.com/office/powerpoint/2010/main" val="175545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AE97D6-9DD6-5516-C8A7-BA8691B7E231}"/>
              </a:ext>
            </a:extLst>
          </p:cNvPr>
          <p:cNvSpPr txBox="1"/>
          <p:nvPr/>
        </p:nvSpPr>
        <p:spPr>
          <a:xfrm>
            <a:off x="587502" y="551289"/>
            <a:ext cx="6094476" cy="5755422"/>
          </a:xfrm>
          <a:prstGeom prst="rect">
            <a:avLst/>
          </a:prstGeom>
          <a:noFill/>
        </p:spPr>
        <p:txBody>
          <a:bodyPr wrap="square">
            <a:spAutoFit/>
          </a:bodyPr>
          <a:lstStyle/>
          <a:p>
            <a:pPr>
              <a:buNone/>
            </a:pPr>
            <a:r>
              <a:rPr lang="en-US" sz="4000" b="1" dirty="0">
                <a:solidFill>
                  <a:schemeClr val="bg1"/>
                </a:solidFill>
                <a:latin typeface="Arial" panose="020B0604020202020204" pitchFamily="34" charset="0"/>
                <a:cs typeface="Arial" panose="020B0604020202020204" pitchFamily="34" charset="0"/>
              </a:rPr>
              <a:t>Pricing Insights</a:t>
            </a:r>
            <a:endParaRPr lang="en-US" sz="4000" dirty="0">
              <a:solidFill>
                <a:schemeClr val="bg1"/>
              </a:solidFill>
              <a:latin typeface="Arial" panose="020B0604020202020204" pitchFamily="34" charset="0"/>
              <a:cs typeface="Arial" panose="020B0604020202020204" pitchFamily="34" charset="0"/>
            </a:endParaRPr>
          </a:p>
          <a:p>
            <a:pPr>
              <a:buNone/>
            </a:pPr>
            <a:r>
              <a:rPr lang="en-US" dirty="0">
                <a:solidFill>
                  <a:schemeClr val="bg1"/>
                </a:solidFill>
                <a:latin typeface="Arial" panose="020B0604020202020204" pitchFamily="34" charset="0"/>
                <a:cs typeface="Arial" panose="020B0604020202020204" pitchFamily="34" charset="0"/>
              </a:rPr>
              <a:t>-----------------------------------------------------------------------------</a:t>
            </a:r>
          </a:p>
          <a:p>
            <a:pPr>
              <a:buNone/>
            </a:pPr>
            <a:endParaRPr lang="en-US" dirty="0">
              <a:solidFill>
                <a:schemeClr val="bg1"/>
              </a:solidFill>
              <a:latin typeface="Arial" panose="020B0604020202020204" pitchFamily="34" charset="0"/>
              <a:cs typeface="Arial" panose="020B0604020202020204" pitchFamily="34" charset="0"/>
            </a:endParaRPr>
          </a:p>
          <a:p>
            <a:pPr>
              <a:buNone/>
            </a:pPr>
            <a:r>
              <a:rPr lang="en-US" sz="1600" dirty="0">
                <a:solidFill>
                  <a:schemeClr val="bg1"/>
                </a:solidFill>
                <a:latin typeface="Arial" panose="020B0604020202020204" pitchFamily="34" charset="0"/>
                <a:cs typeface="Arial" panose="020B0604020202020204" pitchFamily="34" charset="0"/>
              </a:rPr>
              <a:t>This dashboard provides a clear view of Airbnb pricing trends by property type and price distribution.</a:t>
            </a:r>
          </a:p>
          <a:p>
            <a:pPr>
              <a:buNone/>
            </a:pPr>
            <a:endParaRPr lang="en-US" sz="1600"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Average Price by Property Type</a:t>
            </a:r>
            <a:r>
              <a:rPr lang="en-US"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Entire homes have the highest average price at </a:t>
            </a:r>
            <a:r>
              <a:rPr lang="en-US" sz="1600" b="1" dirty="0">
                <a:solidFill>
                  <a:schemeClr val="bg1"/>
                </a:solidFill>
                <a:latin typeface="Arial" panose="020B0604020202020204" pitchFamily="34" charset="0"/>
                <a:cs typeface="Arial" panose="020B0604020202020204" pitchFamily="34" charset="0"/>
              </a:rPr>
              <a:t>$173</a:t>
            </a:r>
            <a:r>
              <a:rPr lang="en-US" sz="1600"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Hotel rooms follow at </a:t>
            </a:r>
            <a:r>
              <a:rPr lang="en-US" sz="1600" b="1" dirty="0">
                <a:solidFill>
                  <a:schemeClr val="bg1"/>
                </a:solidFill>
                <a:latin typeface="Arial" panose="020B0604020202020204" pitchFamily="34" charset="0"/>
                <a:cs typeface="Arial" panose="020B0604020202020204" pitchFamily="34" charset="0"/>
              </a:rPr>
              <a:t>$145</a:t>
            </a:r>
            <a:r>
              <a:rPr lang="en-US" sz="1600" dirty="0">
                <a:solidFill>
                  <a:schemeClr val="bg1"/>
                </a:solidFill>
                <a:latin typeface="Arial" panose="020B0604020202020204" pitchFamily="34" charset="0"/>
                <a:cs typeface="Arial" panose="020B0604020202020204" pitchFamily="34" charset="0"/>
              </a:rPr>
              <a:t>, while private rooms average </a:t>
            </a:r>
            <a:r>
              <a:rPr lang="en-US" sz="1600" b="1" dirty="0">
                <a:solidFill>
                  <a:schemeClr val="bg1"/>
                </a:solidFill>
                <a:latin typeface="Arial" panose="020B0604020202020204" pitchFamily="34" charset="0"/>
                <a:cs typeface="Arial" panose="020B0604020202020204" pitchFamily="34" charset="0"/>
              </a:rPr>
              <a:t>$112</a:t>
            </a:r>
            <a:r>
              <a:rPr lang="en-US" sz="1600"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Shared rooms are the most affordable at </a:t>
            </a:r>
            <a:r>
              <a:rPr lang="en-US" sz="1600" b="1" dirty="0">
                <a:solidFill>
                  <a:schemeClr val="bg1"/>
                </a:solidFill>
                <a:latin typeface="Arial" panose="020B0604020202020204" pitchFamily="34" charset="0"/>
                <a:cs typeface="Arial" panose="020B0604020202020204" pitchFamily="34" charset="0"/>
              </a:rPr>
              <a:t>$81</a:t>
            </a:r>
            <a:r>
              <a:rPr lang="en-US" sz="1600"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This shows that guests are willing to pay more for privacy and space.</a:t>
            </a:r>
          </a:p>
          <a:p>
            <a:pPr marL="742950" lvl="1"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Price Distribution</a:t>
            </a:r>
            <a:r>
              <a:rPr lang="en-US"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majority of listings fall into the </a:t>
            </a:r>
            <a:r>
              <a:rPr lang="en-US" sz="1600" b="1" dirty="0">
                <a:solidFill>
                  <a:schemeClr val="bg1"/>
                </a:solidFill>
                <a:latin typeface="Arial" panose="020B0604020202020204" pitchFamily="34" charset="0"/>
                <a:cs typeface="Arial" panose="020B0604020202020204" pitchFamily="34" charset="0"/>
              </a:rPr>
              <a:t>$50–99</a:t>
            </a:r>
            <a:r>
              <a:rPr lang="en-US" sz="1600" dirty="0">
                <a:solidFill>
                  <a:schemeClr val="bg1"/>
                </a:solidFill>
                <a:latin typeface="Arial" panose="020B0604020202020204" pitchFamily="34" charset="0"/>
                <a:cs typeface="Arial" panose="020B0604020202020204" pitchFamily="34" charset="0"/>
              </a:rPr>
              <a:t> range (</a:t>
            </a:r>
            <a:r>
              <a:rPr lang="en-US" sz="1600" b="1" dirty="0">
                <a:solidFill>
                  <a:schemeClr val="bg1"/>
                </a:solidFill>
                <a:latin typeface="Arial" panose="020B0604020202020204" pitchFamily="34" charset="0"/>
                <a:cs typeface="Arial" panose="020B0604020202020204" pitchFamily="34" charset="0"/>
              </a:rPr>
              <a:t>36.2K listings</a:t>
            </a:r>
            <a:r>
              <a:rPr lang="en-US" sz="1600"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The second largest group is </a:t>
            </a:r>
            <a:r>
              <a:rPr lang="en-US" sz="1600" b="1" dirty="0">
                <a:solidFill>
                  <a:schemeClr val="bg1"/>
                </a:solidFill>
                <a:latin typeface="Arial" panose="020B0604020202020204" pitchFamily="34" charset="0"/>
                <a:cs typeface="Arial" panose="020B0604020202020204" pitchFamily="34" charset="0"/>
              </a:rPr>
              <a:t>$100–149</a:t>
            </a:r>
            <a:r>
              <a:rPr lang="en-US" sz="1600" dirty="0">
                <a:solidFill>
                  <a:schemeClr val="bg1"/>
                </a:solidFill>
                <a:latin typeface="Arial" panose="020B0604020202020204" pitchFamily="34" charset="0"/>
                <a:cs typeface="Arial" panose="020B0604020202020204" pitchFamily="34" charset="0"/>
              </a:rPr>
              <a:t> with </a:t>
            </a:r>
            <a:r>
              <a:rPr lang="en-US" sz="1600" b="1" dirty="0">
                <a:solidFill>
                  <a:schemeClr val="bg1"/>
                </a:solidFill>
                <a:latin typeface="Arial" panose="020B0604020202020204" pitchFamily="34" charset="0"/>
                <a:cs typeface="Arial" panose="020B0604020202020204" pitchFamily="34" charset="0"/>
              </a:rPr>
              <a:t>26.1K listings</a:t>
            </a:r>
            <a:r>
              <a:rPr lang="en-US" sz="1600" dirty="0">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Listings priced above </a:t>
            </a:r>
            <a:r>
              <a:rPr lang="en-US" sz="1600" b="1" dirty="0">
                <a:solidFill>
                  <a:schemeClr val="bg1"/>
                </a:solidFill>
                <a:latin typeface="Arial" panose="020B0604020202020204" pitchFamily="34" charset="0"/>
                <a:cs typeface="Arial" panose="020B0604020202020204" pitchFamily="34" charset="0"/>
              </a:rPr>
              <a:t>$300</a:t>
            </a:r>
            <a:r>
              <a:rPr lang="en-US" sz="1600" dirty="0">
                <a:solidFill>
                  <a:schemeClr val="bg1"/>
                </a:solidFill>
                <a:latin typeface="Arial" panose="020B0604020202020204" pitchFamily="34" charset="0"/>
                <a:cs typeface="Arial" panose="020B0604020202020204" pitchFamily="34" charset="0"/>
              </a:rPr>
              <a:t> are fewer, showing limited high-end inventory.</a:t>
            </a:r>
          </a:p>
        </p:txBody>
      </p:sp>
      <p:pic>
        <p:nvPicPr>
          <p:cNvPr id="12" name="Picture 11" descr="A graph of a bar&#10;&#10;AI-generated content may be incorrect.">
            <a:extLst>
              <a:ext uri="{FF2B5EF4-FFF2-40B4-BE49-F238E27FC236}">
                <a16:creationId xmlns:a16="http://schemas.microsoft.com/office/drawing/2014/main" id="{7AE3A1FC-D335-BD2D-B958-7BBB14EF50F1}"/>
              </a:ext>
            </a:extLst>
          </p:cNvPr>
          <p:cNvPicPr>
            <a:picLocks noChangeAspect="1"/>
          </p:cNvPicPr>
          <p:nvPr/>
        </p:nvPicPr>
        <p:blipFill>
          <a:blip r:embed="rId2"/>
          <a:stretch>
            <a:fillRect/>
          </a:stretch>
        </p:blipFill>
        <p:spPr>
          <a:xfrm>
            <a:off x="7743815" y="701904"/>
            <a:ext cx="3210697" cy="5653388"/>
          </a:xfrm>
          <a:prstGeom prst="rect">
            <a:avLst/>
          </a:prstGeom>
        </p:spPr>
      </p:pic>
    </p:spTree>
    <p:extLst>
      <p:ext uri="{BB962C8B-B14F-4D97-AF65-F5344CB8AC3E}">
        <p14:creationId xmlns:p14="http://schemas.microsoft.com/office/powerpoint/2010/main" val="23754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5FB88-0661-90A6-9795-6D837B6BE49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333E390-938C-1A8B-E32D-9E2B58004BB9}"/>
              </a:ext>
            </a:extLst>
          </p:cNvPr>
          <p:cNvSpPr txBox="1"/>
          <p:nvPr/>
        </p:nvSpPr>
        <p:spPr>
          <a:xfrm>
            <a:off x="587502" y="395841"/>
            <a:ext cx="6094476" cy="5509200"/>
          </a:xfrm>
          <a:prstGeom prst="rect">
            <a:avLst/>
          </a:prstGeom>
          <a:noFill/>
        </p:spPr>
        <p:txBody>
          <a:bodyPr wrap="square">
            <a:spAutoFit/>
          </a:bodyPr>
          <a:lstStyle/>
          <a:p>
            <a:pPr>
              <a:buNone/>
            </a:pPr>
            <a:r>
              <a:rPr lang="en-US" sz="4000" b="1" dirty="0">
                <a:solidFill>
                  <a:schemeClr val="bg1"/>
                </a:solidFill>
                <a:latin typeface="Arial" panose="020B0604020202020204" pitchFamily="34" charset="0"/>
                <a:cs typeface="Arial" panose="020B0604020202020204" pitchFamily="34" charset="0"/>
              </a:rPr>
              <a:t>Pricing Insights</a:t>
            </a:r>
            <a:endParaRPr lang="en-US" sz="4000" dirty="0">
              <a:solidFill>
                <a:schemeClr val="bg1"/>
              </a:solidFill>
              <a:latin typeface="Arial" panose="020B0604020202020204" pitchFamily="34" charset="0"/>
              <a:cs typeface="Arial" panose="020B0604020202020204" pitchFamily="34" charset="0"/>
            </a:endParaRPr>
          </a:p>
          <a:p>
            <a:pPr>
              <a:buNone/>
            </a:pPr>
            <a:r>
              <a:rPr lang="en-US" dirty="0">
                <a:solidFill>
                  <a:schemeClr val="bg1"/>
                </a:solidFill>
                <a:latin typeface="Arial" panose="020B0604020202020204" pitchFamily="34" charset="0"/>
                <a:cs typeface="Arial" panose="020B0604020202020204" pitchFamily="34" charset="0"/>
              </a:rPr>
              <a:t>-----------------------------------------------------------------------------</a:t>
            </a:r>
          </a:p>
          <a:p>
            <a:pPr>
              <a:buNone/>
            </a:pPr>
            <a:endParaRPr lang="en-US" sz="1600"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Top Listings by Price</a:t>
            </a:r>
            <a:r>
              <a:rPr lang="en-US" dirty="0">
                <a:solidFill>
                  <a:schemeClr val="bg1"/>
                </a:solidFill>
                <a:latin typeface="Arial" panose="020B0604020202020204" pitchFamily="34" charset="0"/>
                <a:cs typeface="Arial" panose="020B0604020202020204" pitchFamily="34" charset="0"/>
              </a:rPr>
              <a:t>:</a:t>
            </a:r>
          </a:p>
          <a:p>
            <a:r>
              <a:rPr lang="en-US" sz="1600" dirty="0">
                <a:solidFill>
                  <a:schemeClr val="bg1"/>
                </a:solidFill>
                <a:latin typeface="Arial" panose="020B0604020202020204" pitchFamily="34" charset="0"/>
                <a:cs typeface="Arial" panose="020B0604020202020204" pitchFamily="34" charset="0"/>
              </a:rPr>
              <a:t>High-priced listings reach up to </a:t>
            </a:r>
            <a:r>
              <a:rPr lang="en-US" sz="1600" b="1" dirty="0">
                <a:solidFill>
                  <a:schemeClr val="bg1"/>
                </a:solidFill>
                <a:latin typeface="Arial" panose="020B0604020202020204" pitchFamily="34" charset="0"/>
                <a:cs typeface="Arial" panose="020B0604020202020204" pitchFamily="34" charset="0"/>
              </a:rPr>
              <a:t>$95,000+</a:t>
            </a:r>
            <a:r>
              <a:rPr lang="en-US" sz="1600" dirty="0">
                <a:solidFill>
                  <a:schemeClr val="bg1"/>
                </a:solidFill>
                <a:latin typeface="Arial" panose="020B0604020202020204" pitchFamily="34" charset="0"/>
                <a:cs typeface="Arial" panose="020B0604020202020204" pitchFamily="34" charset="0"/>
              </a:rPr>
              <a:t>, mainly in </a:t>
            </a:r>
            <a:r>
              <a:rPr lang="en-US" sz="1600" b="1" dirty="0">
                <a:solidFill>
                  <a:schemeClr val="bg1"/>
                </a:solidFill>
                <a:latin typeface="Arial" panose="020B0604020202020204" pitchFamily="34" charset="0"/>
                <a:cs typeface="Arial" panose="020B0604020202020204" pitchFamily="34" charset="0"/>
              </a:rPr>
              <a:t>Milano</a:t>
            </a:r>
            <a:r>
              <a:rPr lang="en-US" sz="1600" dirty="0">
                <a:solidFill>
                  <a:schemeClr val="bg1"/>
                </a:solidFill>
                <a:latin typeface="Arial" panose="020B0604020202020204" pitchFamily="34" charset="0"/>
                <a:cs typeface="Arial" panose="020B0604020202020204" pitchFamily="34" charset="0"/>
              </a:rPr>
              <a:t> and </a:t>
            </a:r>
            <a:r>
              <a:rPr lang="en-US" sz="1600" b="1" dirty="0">
                <a:solidFill>
                  <a:schemeClr val="bg1"/>
                </a:solidFill>
                <a:latin typeface="Arial" panose="020B0604020202020204" pitchFamily="34" charset="0"/>
                <a:cs typeface="Arial" panose="020B0604020202020204" pitchFamily="34" charset="0"/>
              </a:rPr>
              <a:t>Firenze</a:t>
            </a:r>
            <a:r>
              <a:rPr lang="en-US" sz="1600" dirty="0">
                <a:solidFill>
                  <a:schemeClr val="bg1"/>
                </a:solidFill>
                <a:latin typeface="Arial" panose="020B0604020202020204" pitchFamily="34" charset="0"/>
                <a:cs typeface="Arial" panose="020B0604020202020204" pitchFamily="34" charset="0"/>
              </a:rPr>
              <a:t>, and are typically entire homes.</a:t>
            </a:r>
          </a:p>
          <a:p>
            <a:r>
              <a:rPr lang="en-US" sz="1600" dirty="0">
                <a:solidFill>
                  <a:schemeClr val="bg1"/>
                </a:solidFill>
                <a:latin typeface="Arial" panose="020B0604020202020204" pitchFamily="34" charset="0"/>
                <a:cs typeface="Arial" panose="020B0604020202020204" pitchFamily="34" charset="0"/>
              </a:rPr>
              <a:t>These listings are hosted by both </a:t>
            </a:r>
            <a:r>
              <a:rPr lang="en-US" sz="1600" b="1" dirty="0">
                <a:solidFill>
                  <a:schemeClr val="bg1"/>
                </a:solidFill>
                <a:latin typeface="Arial" panose="020B0604020202020204" pitchFamily="34" charset="0"/>
                <a:cs typeface="Arial" panose="020B0604020202020204" pitchFamily="34" charset="0"/>
              </a:rPr>
              <a:t>hosts and </a:t>
            </a:r>
            <a:r>
              <a:rPr lang="en-US" sz="1600" b="1" dirty="0" err="1">
                <a:solidFill>
                  <a:schemeClr val="bg1"/>
                </a:solidFill>
                <a:latin typeface="Arial" panose="020B0604020202020204" pitchFamily="34" charset="0"/>
                <a:cs typeface="Arial" panose="020B0604020202020204" pitchFamily="34" charset="0"/>
              </a:rPr>
              <a:t>superhosts</a:t>
            </a:r>
            <a:r>
              <a:rPr lang="en-US" sz="1600" dirty="0">
                <a:solidFill>
                  <a:schemeClr val="bg1"/>
                </a:solidFill>
                <a:latin typeface="Arial" panose="020B0604020202020204" pitchFamily="34" charset="0"/>
                <a:cs typeface="Arial" panose="020B0604020202020204" pitchFamily="34" charset="0"/>
              </a:rPr>
              <a:t>, indicating that both new and experienced hosts operate in the luxury segment.</a:t>
            </a:r>
          </a:p>
          <a:p>
            <a:pPr lvl="1"/>
            <a:endParaRPr lang="en-US" sz="1600"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Price vs. Rating</a:t>
            </a:r>
            <a:r>
              <a:rPr lang="en-US" dirty="0">
                <a:solidFill>
                  <a:schemeClr val="bg1"/>
                </a:solidFill>
                <a:latin typeface="Arial" panose="020B0604020202020204" pitchFamily="34" charset="0"/>
                <a:cs typeface="Arial" panose="020B0604020202020204" pitchFamily="34" charset="0"/>
              </a:rPr>
              <a:t>:</a:t>
            </a:r>
          </a:p>
          <a:p>
            <a:r>
              <a:rPr lang="en-US" sz="1600" dirty="0">
                <a:solidFill>
                  <a:schemeClr val="bg1"/>
                </a:solidFill>
                <a:latin typeface="Arial" panose="020B0604020202020204" pitchFamily="34" charset="0"/>
                <a:cs typeface="Arial" panose="020B0604020202020204" pitchFamily="34" charset="0"/>
              </a:rPr>
              <a:t>Most listings with high prices cluster at lower ratings.</a:t>
            </a:r>
          </a:p>
          <a:p>
            <a:r>
              <a:rPr lang="en-US" sz="1600" dirty="0">
                <a:solidFill>
                  <a:schemeClr val="bg1"/>
                </a:solidFill>
                <a:latin typeface="Arial" panose="020B0604020202020204" pitchFamily="34" charset="0"/>
                <a:cs typeface="Arial" panose="020B0604020202020204" pitchFamily="34" charset="0"/>
              </a:rPr>
              <a:t>This may indicate a need for </a:t>
            </a:r>
            <a:r>
              <a:rPr lang="en-US" sz="1600" b="1" dirty="0">
                <a:solidFill>
                  <a:schemeClr val="bg1"/>
                </a:solidFill>
                <a:latin typeface="Arial" panose="020B0604020202020204" pitchFamily="34" charset="0"/>
                <a:cs typeface="Arial" panose="020B0604020202020204" pitchFamily="34" charset="0"/>
              </a:rPr>
              <a:t>quality improvements</a:t>
            </a:r>
            <a:r>
              <a:rPr lang="en-US" sz="1600" dirty="0">
                <a:solidFill>
                  <a:schemeClr val="bg1"/>
                </a:solidFill>
                <a:latin typeface="Arial" panose="020B0604020202020204" pitchFamily="34" charset="0"/>
                <a:cs typeface="Arial" panose="020B0604020202020204" pitchFamily="34" charset="0"/>
              </a:rPr>
              <a:t> in premium-priced properties or better guest experience management.</a:t>
            </a:r>
          </a:p>
          <a:p>
            <a:pPr lvl="1"/>
            <a:endParaRPr lang="en-US" sz="1600"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Summary</a:t>
            </a:r>
            <a:r>
              <a:rPr lang="en-US" dirty="0">
                <a:solidFill>
                  <a:schemeClr val="bg1"/>
                </a:solidFill>
                <a:latin typeface="Arial" panose="020B0604020202020204" pitchFamily="34" charset="0"/>
                <a:cs typeface="Arial" panose="020B0604020202020204" pitchFamily="34" charset="0"/>
              </a:rPr>
              <a:t>:</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Airbnb hosts can maximize revenue by offering entire homes and strategically pricing between </a:t>
            </a:r>
            <a:r>
              <a:rPr lang="en-US" sz="1600" b="1" dirty="0">
                <a:solidFill>
                  <a:schemeClr val="bg1"/>
                </a:solidFill>
                <a:latin typeface="Arial" panose="020B0604020202020204" pitchFamily="34" charset="0"/>
                <a:cs typeface="Arial" panose="020B0604020202020204" pitchFamily="34" charset="0"/>
              </a:rPr>
              <a:t>$50–149</a:t>
            </a:r>
            <a:r>
              <a:rPr lang="en-US" sz="1600" dirty="0">
                <a:solidFill>
                  <a:schemeClr val="bg1"/>
                </a:solidFill>
                <a:latin typeface="Arial" panose="020B0604020202020204" pitchFamily="34" charset="0"/>
                <a:cs typeface="Arial" panose="020B0604020202020204" pitchFamily="34" charset="0"/>
              </a:rPr>
              <a:t>, which covers most of the market demand. High-priced listings should focus on enhancing guest satisfaction to match pricing expectations</a:t>
            </a:r>
            <a:r>
              <a:rPr lang="en-US" sz="1600" dirty="0">
                <a:latin typeface="Arial" panose="020B0604020202020204" pitchFamily="34" charset="0"/>
                <a:cs typeface="Arial" panose="020B0604020202020204" pitchFamily="34" charset="0"/>
              </a:rPr>
              <a:t>.</a:t>
            </a:r>
          </a:p>
        </p:txBody>
      </p:sp>
      <p:pic>
        <p:nvPicPr>
          <p:cNvPr id="3" name="Picture 2" descr="A screen shot of a graph&#10;&#10;AI-generated content may be incorrect.">
            <a:extLst>
              <a:ext uri="{FF2B5EF4-FFF2-40B4-BE49-F238E27FC236}">
                <a16:creationId xmlns:a16="http://schemas.microsoft.com/office/drawing/2014/main" id="{DB28DD54-32EE-F659-E354-D0A30B8E1C3C}"/>
              </a:ext>
            </a:extLst>
          </p:cNvPr>
          <p:cNvPicPr>
            <a:picLocks noChangeAspect="1"/>
          </p:cNvPicPr>
          <p:nvPr/>
        </p:nvPicPr>
        <p:blipFill>
          <a:blip r:embed="rId2"/>
          <a:stretch>
            <a:fillRect/>
          </a:stretch>
        </p:blipFill>
        <p:spPr>
          <a:xfrm>
            <a:off x="7219278" y="1135034"/>
            <a:ext cx="4172532" cy="4953691"/>
          </a:xfrm>
          <a:prstGeom prst="rect">
            <a:avLst/>
          </a:prstGeom>
        </p:spPr>
      </p:pic>
    </p:spTree>
    <p:extLst>
      <p:ext uri="{BB962C8B-B14F-4D97-AF65-F5344CB8AC3E}">
        <p14:creationId xmlns:p14="http://schemas.microsoft.com/office/powerpoint/2010/main" val="3501578244"/>
      </p:ext>
    </p:extLst>
  </p:cSld>
  <p:clrMapOvr>
    <a:masterClrMapping/>
  </p:clrMapOvr>
</p:sld>
</file>

<file path=ppt/theme/theme1.xml><?xml version="1.0" encoding="utf-8"?>
<a:theme xmlns:a="http://schemas.openxmlformats.org/drawingml/2006/main" name="Depth">
  <a:themeElements>
    <a:clrScheme name="TM77929380">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7929380_win32_SD_v4" id="{FF6791CE-8A46-4E30-BBEB-5F2323043503}" vid="{107E73D9-B12F-464E-997E-142EF79586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5DA7B19D-87CC-4C2C-AA8E-9627D3BFD4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Depth design</Template>
  <TotalTime>86</TotalTime>
  <Words>1583</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Corbel</vt:lpstr>
      <vt:lpstr>Depth</vt:lpstr>
      <vt:lpstr>PowerPoint Presentation</vt:lpstr>
      <vt:lpstr>PowerPoint Presentation</vt:lpstr>
      <vt:lpstr>PowerPoint Presentation</vt:lpstr>
      <vt:lpstr>1. General overview  -----------------------------------------------------------------------------------------------------------------------  Total listings: There are 92,000 airbnb listings in the dataset.    Dominant property type: The overwhelming majority are entire home listings (73,000, ~79% of all listings). Private rooms account for 18,000 (~20%). Hotel rooms are marginal (1,000), and shared rooms are negligible. This distribution indicates a strong preference among hosts to offer entire properties rather than shared accommodations.    Seasonal trends: Seasonal demand significantly varies across cities. For example, rome sees its peak volume in early autumn with 24,800 listings, while early summer and early spring have substantially fewer listings (~3,000 each). Similar seasonality patterns are visible in milan and other major cities, implying opportunities to adjust pricing strategies seasonally.</vt:lpstr>
      <vt:lpstr>2. City-level insights -----------------------------------------------------------------------------------------------  Top Cities by Listing Volume:  Rome: ~33,000 listings, the largest market. Milan: ~27,000 listings. Firenze (Florence): ~11,000 listings. Napoli: ~8,000 listings. Venezia: ~7,000 listings.  Rome &amp; Milan Combined represent ~65% of the total listings.  The relatively lower listing counts in cities like napoli and venezia suggest potential growth markets compared to rome and milan, which are more mature </vt:lpstr>
      <vt:lpstr>3. Neighborhood-Level Insights  ---------------------------------------------------------------------------------------------------------------  Top neighborhoods: I Centro storico: 16,700 listings, the highest-concentration neighborhood. Centro storico: 9,900 listings.   Other notable neighborhoods include:  VII san giovanni (~2,600) II parioli/nomentano (~2,400) BUENOS AIRES – venezia (~2,200)  These figures highlight that listings are heavily clustered in central historic districts, catering to tourists seeking proximity to attractions.  Opportunities: While central areas dominate, secondary neighborhoods (1,500–2,500 listings) show viable interest and could be targeted for differentiated offerings or more affordable options.</vt:lpstr>
      <vt:lpstr>PowerPoint Presentation</vt:lpstr>
      <vt:lpstr>PowerPoint Presentation</vt:lpstr>
      <vt:lpstr>PowerPoint Presentation</vt:lpstr>
      <vt:lpstr>PowerPoint Presentation</vt:lpstr>
      <vt:lpstr>Host insights --------------------------------------------------------------------------------------------  This dashboard shows how listings are distributed between regular hosts and superhosts and how their pricing and ratings compare.  Listings by host type: Regular hosts manage the majority of listings (64K, 69%). Superhosts account for 29K listings (31%). This indicates that most properties are managed by non-superhost accounts.  Top hosts by number of listings: Some hosts manage large portfolios, with the highest having 704 listings. The top 5 hosts each manage over 380 listings, suggesting a strong presence of professional property managers.</vt:lpstr>
      <vt:lpstr>Host insights --------------------------------------------------------------------------------------------  Average price and rating by host type: Regular hosts have an average price of $163. Superhosts have a slightly lower average price of $156. Both host types maintain the same average rating of 5, indicating consistently high guest satisfaction.  Listings per host: There is a significant gap between the number of listings managed by hosts versus superhosts. Hosts are more dominant in volume, while superhosts focus on fewer, high-quality listings.  Summary: Most airbnb properties are managed by regular hosts, who also tend to set slightly higher prices. Superhosts, although fewer in number, maintain equally high guest ratings, highlighting their focus on quality and service. </vt:lpstr>
      <vt:lpstr>PowerPoint Presentation</vt:lpstr>
      <vt:lpstr>PowerPoint Presentation</vt:lpstr>
      <vt:lpstr>PowerPoint Presentation</vt:lpstr>
      <vt:lpstr>PowerPoint Presentation</vt:lpstr>
      <vt:lpstr>Amenities &amp; Property Features --------------------------------------------------------------------------------------------  This analysis explores property characteristics, capacity, and amenities across listings.  Price &amp; rating by property type: entire homes have the highest average price ($173.2) and a strong average rating (4.7). Shared rooms are the most affordable ($81.3) but have slightly lower ratings (4.5).  Guest capacity: listings are fairly balanced: 51% host fewer than 4 guests 49% can accommodate 4+ guests </vt:lpstr>
      <vt:lpstr>Amenities &amp; Property Features --------------------------------------------------------------------------------------------  Bedroom count: 1-bedroom listings dominate (66K). 2-bedroom (21K) and 3+ bedrooms (5K) are less common.  Bathroom type: the vast majority (93.7%) offer private bathrooms, indicating a preference for more private amenities.  Neighborhood distribution: I centro storico and centro storico have the highest concentrations of listings. Private and entire homes are the most common property types across neighborhoods.  Summary: listings tend to favor smaller properties with private bathrooms. Entire homes command higher prices but maintain strong ratings, while shared spaces remain the budget-friendly option.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Satendra Singh</dc:creator>
  <cp:lastModifiedBy>Satendra Singh</cp:lastModifiedBy>
  <cp:revision>3</cp:revision>
  <dcterms:created xsi:type="dcterms:W3CDTF">2025-07-09T11:58:48Z</dcterms:created>
  <dcterms:modified xsi:type="dcterms:W3CDTF">2025-07-09T13:25:41Z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Depth:8</vt:lpwstr>
  </property>
  <property fmtid="{D5CDD505-2E9C-101B-9397-08002B2CF9AE}" pid="5" name="ClassificationContentMarkingFooterText">
    <vt:lpwstr>Classified as Microsoft Confidential</vt:lpwstr>
  </property>
</Properties>
</file>